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8"/>
  </p:notesMasterIdLst>
  <p:sldIdLst>
    <p:sldId id="257" r:id="rId2"/>
    <p:sldId id="258" r:id="rId3"/>
    <p:sldId id="259" r:id="rId4"/>
    <p:sldId id="260" r:id="rId5"/>
    <p:sldId id="277" r:id="rId6"/>
    <p:sldId id="261" r:id="rId7"/>
    <p:sldId id="262" r:id="rId8"/>
    <p:sldId id="313" r:id="rId9"/>
    <p:sldId id="314" r:id="rId10"/>
    <p:sldId id="288" r:id="rId11"/>
    <p:sldId id="265" r:id="rId12"/>
    <p:sldId id="270" r:id="rId13"/>
    <p:sldId id="290" r:id="rId14"/>
    <p:sldId id="284" r:id="rId15"/>
    <p:sldId id="263" r:id="rId16"/>
    <p:sldId id="287" r:id="rId17"/>
    <p:sldId id="281" r:id="rId18"/>
    <p:sldId id="285" r:id="rId19"/>
    <p:sldId id="282" r:id="rId20"/>
    <p:sldId id="283" r:id="rId21"/>
    <p:sldId id="266" r:id="rId22"/>
    <p:sldId id="279" r:id="rId23"/>
    <p:sldId id="280" r:id="rId24"/>
    <p:sldId id="276" r:id="rId25"/>
    <p:sldId id="278" r:id="rId26"/>
    <p:sldId id="264" r:id="rId27"/>
    <p:sldId id="267" r:id="rId28"/>
    <p:sldId id="293" r:id="rId29"/>
    <p:sldId id="315" r:id="rId30"/>
    <p:sldId id="295" r:id="rId31"/>
    <p:sldId id="292" r:id="rId32"/>
    <p:sldId id="268" r:id="rId33"/>
    <p:sldId id="269" r:id="rId34"/>
    <p:sldId id="271" r:id="rId35"/>
    <p:sldId id="272" r:id="rId36"/>
    <p:sldId id="289" r:id="rId37"/>
    <p:sldId id="308" r:id="rId38"/>
    <p:sldId id="304" r:id="rId39"/>
    <p:sldId id="305" r:id="rId40"/>
    <p:sldId id="306" r:id="rId41"/>
    <p:sldId id="311" r:id="rId42"/>
    <p:sldId id="312" r:id="rId43"/>
    <p:sldId id="307" r:id="rId44"/>
    <p:sldId id="273" r:id="rId45"/>
    <p:sldId id="296" r:id="rId46"/>
    <p:sldId id="297" r:id="rId47"/>
    <p:sldId id="298" r:id="rId48"/>
    <p:sldId id="299" r:id="rId49"/>
    <p:sldId id="300" r:id="rId50"/>
    <p:sldId id="301" r:id="rId51"/>
    <p:sldId id="302" r:id="rId52"/>
    <p:sldId id="303" r:id="rId53"/>
    <p:sldId id="274" r:id="rId54"/>
    <p:sldId id="309" r:id="rId55"/>
    <p:sldId id="310" r:id="rId56"/>
    <p:sldId id="275" r:id="rId57"/>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A37C17-BC73-4266-B0E0-0E5B8702B27F}">
          <p14:sldIdLst/>
        </p14:section>
        <p14:section name="Title Slide" id="{6B6F8A9C-AEE6-4517-BB09-5AF04FA19BD9}">
          <p14:sldIdLst>
            <p14:sldId id="257"/>
          </p14:sldIdLst>
        </p14:section>
        <p14:section name="Intro" id="{C3863D17-10B2-4612-A2BC-5D067E12C43A}">
          <p14:sldIdLst>
            <p14:sldId id="258"/>
            <p14:sldId id="259"/>
          </p14:sldIdLst>
        </p14:section>
        <p14:section name="Additional Effects" id="{937BBA80-6479-430B-902C-6A6BEA85C43D}">
          <p14:sldIdLst>
            <p14:sldId id="260"/>
            <p14:sldId id="277"/>
          </p14:sldIdLst>
        </p14:section>
        <p14:section name="AntiForensic" id="{93F2E58D-40BE-4130-A586-184B4EC2BEA7}">
          <p14:sldIdLst>
            <p14:sldId id="261"/>
          </p14:sldIdLst>
        </p14:section>
        <p14:section name="CGI" id="{CF224B26-EE79-439D-B964-AED7D435D89F}">
          <p14:sldIdLst>
            <p14:sldId id="262"/>
            <p14:sldId id="313"/>
            <p14:sldId id="314"/>
            <p14:sldId id="288"/>
            <p14:sldId id="265"/>
            <p14:sldId id="270"/>
            <p14:sldId id="290"/>
            <p14:sldId id="284"/>
          </p14:sldIdLst>
        </p14:section>
        <p14:section name="Color" id="{1DB384D0-F381-46A7-9A33-AFF53E92EDCA}">
          <p14:sldIdLst>
            <p14:sldId id="263"/>
            <p14:sldId id="287"/>
            <p14:sldId id="281"/>
            <p14:sldId id="285"/>
            <p14:sldId id="282"/>
            <p14:sldId id="283"/>
          </p14:sldIdLst>
        </p14:section>
        <p14:section name="Filter" id="{8315940B-C233-4050-AB51-AC4461E8B9A1}">
          <p14:sldIdLst>
            <p14:sldId id="266"/>
            <p14:sldId id="279"/>
            <p14:sldId id="280"/>
            <p14:sldId id="276"/>
            <p14:sldId id="278"/>
            <p14:sldId id="264"/>
          </p14:sldIdLst>
        </p14:section>
        <p14:section name="Intensity" id="{71400B3E-9150-47C9-B6A1-0D2F5E7AD95B}">
          <p14:sldIdLst>
            <p14:sldId id="267"/>
            <p14:sldId id="293"/>
            <p14:sldId id="315"/>
            <p14:sldId id="295"/>
            <p14:sldId id="292"/>
          </p14:sldIdLst>
        </p14:section>
        <p14:section name="Laundering" id="{627A1A7E-C252-4830-9EB6-15A3E966F931}">
          <p14:sldIdLst>
            <p14:sldId id="268"/>
          </p14:sldIdLst>
        </p14:section>
        <p14:section name="Layer" id="{D11DC095-0093-4177-B1B2-E1E4D0F2D9A8}">
          <p14:sldIdLst>
            <p14:sldId id="269"/>
          </p14:sldIdLst>
        </p14:section>
        <p14:section name="Output" id="{876C5010-A9BD-4D5D-810C-7085DCE35452}">
          <p14:sldIdLst>
            <p14:sldId id="271"/>
          </p14:sldIdLst>
        </p14:section>
        <p14:section name="Paste" id="{04FEF62A-14D5-4E1B-8E10-FE8A3B453D66}">
          <p14:sldIdLst>
            <p14:sldId id="272"/>
            <p14:sldId id="289"/>
          </p14:sldIdLst>
        </p14:section>
        <p14:section name="Paste Blend" id="{1B46DF53-77A1-4C20-AEDE-F08FC3AB9A0F}">
          <p14:sldIdLst>
            <p14:sldId id="308"/>
          </p14:sldIdLst>
        </p14:section>
        <p14:section name="Journalling Cloning" id="{CD866E3F-8DD6-414E-BCCA-A8394C4E868D}">
          <p14:sldIdLst>
            <p14:sldId id="304"/>
            <p14:sldId id="305"/>
            <p14:sldId id="306"/>
            <p14:sldId id="311"/>
            <p14:sldId id="312"/>
            <p14:sldId id="307"/>
          </p14:sldIdLst>
        </p14:section>
        <p14:section name="PostProcessing" id="{B2806939-607E-469E-99B4-B3A6B25C791C}">
          <p14:sldIdLst>
            <p14:sldId id="273"/>
          </p14:sldIdLst>
        </p14:section>
        <p14:section name="Recapture" id="{F37E09EA-97E4-4703-9B8D-698841951B7D}">
          <p14:sldIdLst>
            <p14:sldId id="296"/>
            <p14:sldId id="297"/>
            <p14:sldId id="298"/>
            <p14:sldId id="299"/>
            <p14:sldId id="300"/>
            <p14:sldId id="301"/>
            <p14:sldId id="302"/>
            <p14:sldId id="303"/>
          </p14:sldIdLst>
        </p14:section>
        <p14:section name="Selection" id="{E9499DE2-71E6-4B1C-B0D3-5D1858427FD0}">
          <p14:sldIdLst>
            <p14:sldId id="274"/>
            <p14:sldId id="309"/>
            <p14:sldId id="310"/>
          </p14:sldIdLst>
        </p14:section>
        <p14:section name="Transform" id="{57C5D750-466A-4C73-A62F-6D1A899263E7}">
          <p14:sldIdLst>
            <p14:sldId id="2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Egan" initials="ME" lastIdx="47" clrIdx="0">
    <p:extLst/>
  </p:cmAuthor>
  <p:cmAuthor id="2" name="Emily Shriver" initials="ES" lastIdx="24" clrIdx="1">
    <p:extLst>
      <p:ext uri="{19B8F6BF-5375-455C-9EA6-DF929625EA0E}">
        <p15:presenceInfo xmlns:p15="http://schemas.microsoft.com/office/powerpoint/2012/main" userId="S-1-5-21-3850412615-3708471745-125178177-221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1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0" autoAdjust="0"/>
    <p:restoredTop sz="94393" autoAdjust="0"/>
  </p:normalViewPr>
  <p:slideViewPr>
    <p:cSldViewPr snapToGrid="0">
      <p:cViewPr varScale="1">
        <p:scale>
          <a:sx n="94" d="100"/>
          <a:sy n="94" d="100"/>
        </p:scale>
        <p:origin x="58" y="74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5-25T12:32:56.864" idx="22">
    <p:pos x="1792" y="660"/>
    <p:text>probably overlap here internally in the group, and with fill.</p:text>
    <p:extLst>
      <p:ext uri="{C676402C-5697-4E1C-873F-D02D1690AC5C}">
        <p15:threadingInfo xmlns:p15="http://schemas.microsoft.com/office/powerpoint/2012/main" timeZoneBias="240"/>
      </p:ext>
    </p:extLst>
  </p:cm>
  <p:cm authorId="2" dt="2017-05-25T13:30:58.958" idx="23">
    <p:pos x="1792" y="756"/>
    <p:text>digital pen drwwar and fill paint brush tool?</p:text>
    <p:extLst>
      <p:ext uri="{C676402C-5697-4E1C-873F-D02D1690AC5C}">
        <p15:threadingInfo xmlns:p15="http://schemas.microsoft.com/office/powerpoint/2012/main" timeZoneBias="240">
          <p15:parentCm authorId="2" idx="22"/>
        </p15:threadingInfo>
      </p:ext>
    </p:extLst>
  </p:cm>
  <p:cm authorId="2" dt="2017-05-25T13:34:56.679" idx="24">
    <p:pos x="10" y="10"/>
    <p:text>overlay object same as paste splice blend, or add cgi or just fill pattern, or draw?</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05-25T10:48:09.481" idx="18">
    <p:pos x="4313" y="792"/>
    <p:text>we see 2 types of blur</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atin typeface="Arial" panose="020B0604020202020204" pitchFamily="34" charset="0"/>
              </a:defRPr>
            </a:lvl1pPr>
          </a:lstStyle>
          <a:p>
            <a:fld id="{E132A7CA-63E5-4AC0-97AC-1BD17D6E3B70}" type="datetimeFigureOut">
              <a:rPr lang="en-US" smtClean="0"/>
              <a:pPr/>
              <a:t>6/2/2017</a:t>
            </a:fld>
            <a:endParaRPr lang="en-US" dirty="0"/>
          </a:p>
        </p:txBody>
      </p:sp>
      <p:sp>
        <p:nvSpPr>
          <p:cNvPr id="4" name="Slide Image Placeholder 3"/>
          <p:cNvSpPr>
            <a:spLocks noGrp="1" noRot="1" noChangeAspect="1"/>
          </p:cNvSpPr>
          <p:nvPr>
            <p:ph type="sldImg" idx="2"/>
          </p:nvPr>
        </p:nvSpPr>
        <p:spPr>
          <a:xfrm>
            <a:off x="1417638" y="1163638"/>
            <a:ext cx="4187825" cy="3141662"/>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atin typeface="Arial" panose="020B0604020202020204" pitchFamily="34" charset="0"/>
              </a:defRPr>
            </a:lvl1pPr>
          </a:lstStyle>
          <a:p>
            <a:fld id="{B3DE8A3B-252C-4D1F-A297-680ECD447541}" type="slidenum">
              <a:rPr lang="en-US" smtClean="0"/>
              <a:pPr/>
              <a:t>‹#›</a:t>
            </a:fld>
            <a:endParaRPr lang="en-US" dirty="0"/>
          </a:p>
        </p:txBody>
      </p:sp>
    </p:spTree>
    <p:extLst>
      <p:ext uri="{BB962C8B-B14F-4D97-AF65-F5344CB8AC3E}">
        <p14:creationId xmlns:p14="http://schemas.microsoft.com/office/powerpoint/2010/main" val="67720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356" fontAlgn="base">
              <a:spcBef>
                <a:spcPct val="0"/>
              </a:spcBef>
              <a:spcAft>
                <a:spcPct val="0"/>
              </a:spcAft>
              <a:defRPr/>
            </a:pPr>
            <a:fld id="{7DDEF64A-49A9-4B28-89E0-0894F4A10A5C}" type="slidenum">
              <a:rPr lang="en-US" sz="1300">
                <a:solidFill>
                  <a:srgbClr val="000000"/>
                </a:solidFill>
                <a:latin typeface="Arial" charset="0"/>
              </a:rPr>
              <a:pPr defTabSz="950356" fontAlgn="base">
                <a:spcBef>
                  <a:spcPct val="0"/>
                </a:spcBef>
                <a:spcAft>
                  <a:spcPct val="0"/>
                </a:spcAft>
                <a:defRPr/>
              </a:pPr>
              <a:t>1</a:t>
            </a:fld>
            <a:endParaRPr lang="en-US" sz="1300" dirty="0">
              <a:solidFill>
                <a:srgbClr val="000000"/>
              </a:solidFill>
              <a:latin typeface="Arial" charset="0"/>
            </a:endParaRPr>
          </a:p>
        </p:txBody>
      </p:sp>
    </p:spTree>
    <p:extLst>
      <p:ext uri="{BB962C8B-B14F-4D97-AF65-F5344CB8AC3E}">
        <p14:creationId xmlns:p14="http://schemas.microsoft.com/office/powerpoint/2010/main" val="271711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DE8A3B-252C-4D1F-A297-680ECD447541}" type="slidenum">
              <a:rPr lang="en-US" smtClean="0"/>
              <a:pPr/>
              <a:t>5</a:t>
            </a:fld>
            <a:endParaRPr lang="en-US" dirty="0"/>
          </a:p>
        </p:txBody>
      </p:sp>
    </p:spTree>
    <p:extLst>
      <p:ext uri="{BB962C8B-B14F-4D97-AF65-F5344CB8AC3E}">
        <p14:creationId xmlns:p14="http://schemas.microsoft.com/office/powerpoint/2010/main" val="1736817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DE8A3B-252C-4D1F-A297-680ECD447541}" type="slidenum">
              <a:rPr lang="en-US" smtClean="0"/>
              <a:pPr/>
              <a:t>6</a:t>
            </a:fld>
            <a:endParaRPr lang="en-US" dirty="0"/>
          </a:p>
        </p:txBody>
      </p:sp>
    </p:spTree>
    <p:extLst>
      <p:ext uri="{BB962C8B-B14F-4D97-AF65-F5344CB8AC3E}">
        <p14:creationId xmlns:p14="http://schemas.microsoft.com/office/powerpoint/2010/main" val="3844297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www.pargovernment.com" TargetMode="External"/><Relationship Id="rId4" Type="http://schemas.openxmlformats.org/officeDocument/2006/relationships/image" Target="../media/image4.jpeg"/><Relationship Id="rId9" Type="http://schemas.openxmlformats.org/officeDocument/2006/relationships/image" Target="../media/image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reeform 4"/>
          <p:cNvSpPr/>
          <p:nvPr userDrawn="1"/>
        </p:nvSpPr>
        <p:spPr>
          <a:xfrm>
            <a:off x="-296466" y="943644"/>
            <a:ext cx="9440466" cy="5829300"/>
          </a:xfrm>
          <a:custGeom>
            <a:avLst/>
            <a:gdLst>
              <a:gd name="connsiteX0" fmla="*/ 1985963 w 3971925"/>
              <a:gd name="connsiteY0" fmla="*/ 933450 h 3733800"/>
              <a:gd name="connsiteX1" fmla="*/ 1985963 w 3971925"/>
              <a:gd name="connsiteY1" fmla="*/ 3733800 h 3733800"/>
              <a:gd name="connsiteX2" fmla="*/ 1985963 w 3971925"/>
              <a:gd name="connsiteY2" fmla="*/ 933450 h 3733800"/>
              <a:gd name="connsiteX0" fmla="*/ 4921449 w 8109347"/>
              <a:gd name="connsiteY0" fmla="*/ 2178050 h 6016625"/>
              <a:gd name="connsiteX1" fmla="*/ 4054674 w 8109347"/>
              <a:gd name="connsiteY1" fmla="*/ 6016625 h 6016625"/>
              <a:gd name="connsiteX2" fmla="*/ 4921449 w 8109347"/>
              <a:gd name="connsiteY2" fmla="*/ 2178050 h 6016625"/>
              <a:gd name="connsiteX0" fmla="*/ 4921449 w 11824097"/>
              <a:gd name="connsiteY0" fmla="*/ 2178050 h 6016625"/>
              <a:gd name="connsiteX1" fmla="*/ 4054674 w 11824097"/>
              <a:gd name="connsiteY1" fmla="*/ 6016625 h 6016625"/>
              <a:gd name="connsiteX2" fmla="*/ 4921449 w 11824097"/>
              <a:gd name="connsiteY2" fmla="*/ 2178050 h 6016625"/>
              <a:gd name="connsiteX0" fmla="*/ 6064449 w 11824097"/>
              <a:gd name="connsiteY0" fmla="*/ 2178050 h 7178675"/>
              <a:gd name="connsiteX1" fmla="*/ 4054674 w 11824097"/>
              <a:gd name="connsiteY1" fmla="*/ 7178675 h 7178675"/>
              <a:gd name="connsiteX2" fmla="*/ 6064449 w 11824097"/>
              <a:gd name="connsiteY2" fmla="*/ 2178050 h 7178675"/>
              <a:gd name="connsiteX0" fmla="*/ 6064449 w 11824097"/>
              <a:gd name="connsiteY0" fmla="*/ 2178050 h 7178675"/>
              <a:gd name="connsiteX1" fmla="*/ 4054674 w 11824097"/>
              <a:gd name="connsiteY1" fmla="*/ 7178675 h 7178675"/>
              <a:gd name="connsiteX2" fmla="*/ 6064449 w 11824097"/>
              <a:gd name="connsiteY2" fmla="*/ 2178050 h 7178675"/>
              <a:gd name="connsiteX0" fmla="*/ 6064449 w 11824097"/>
              <a:gd name="connsiteY0" fmla="*/ 2873375 h 7874000"/>
              <a:gd name="connsiteX1" fmla="*/ 4054674 w 11824097"/>
              <a:gd name="connsiteY1" fmla="*/ 7874000 h 7874000"/>
              <a:gd name="connsiteX2" fmla="*/ 6064449 w 11824097"/>
              <a:gd name="connsiteY2" fmla="*/ 2873375 h 7874000"/>
              <a:gd name="connsiteX0" fmla="*/ 3761185 w 16459795"/>
              <a:gd name="connsiteY0" fmla="*/ 2873375 h 7874000"/>
              <a:gd name="connsiteX1" fmla="*/ 8690372 w 16459795"/>
              <a:gd name="connsiteY1" fmla="*/ 7874000 h 7874000"/>
              <a:gd name="connsiteX2" fmla="*/ 3761185 w 16459795"/>
              <a:gd name="connsiteY2" fmla="*/ 2873375 h 7874000"/>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12905185"/>
              <a:gd name="connsiteY0" fmla="*/ 2873375 h 8664575"/>
              <a:gd name="connsiteX1" fmla="*/ 12905185 w 12905185"/>
              <a:gd name="connsiteY1" fmla="*/ 8664575 h 8664575"/>
              <a:gd name="connsiteX2" fmla="*/ 3761185 w 12905185"/>
              <a:gd name="connsiteY2" fmla="*/ 2873375 h 8664575"/>
              <a:gd name="connsiteX0" fmla="*/ 3363516 w 12507516"/>
              <a:gd name="connsiteY0" fmla="*/ 0 h 5791200"/>
              <a:gd name="connsiteX1" fmla="*/ 12507516 w 12507516"/>
              <a:gd name="connsiteY1" fmla="*/ 5791200 h 5791200"/>
              <a:gd name="connsiteX2" fmla="*/ 3363516 w 12507516"/>
              <a:gd name="connsiteY2" fmla="*/ 0 h 5791200"/>
              <a:gd name="connsiteX0" fmla="*/ 732235 w 9876235"/>
              <a:gd name="connsiteY0" fmla="*/ 796925 h 6588125"/>
              <a:gd name="connsiteX1" fmla="*/ 9876235 w 9876235"/>
              <a:gd name="connsiteY1" fmla="*/ 6588125 h 6588125"/>
              <a:gd name="connsiteX2" fmla="*/ 732235 w 9876235"/>
              <a:gd name="connsiteY2" fmla="*/ 796925 h 6588125"/>
              <a:gd name="connsiteX0" fmla="*/ 732235 w 9876235"/>
              <a:gd name="connsiteY0" fmla="*/ 0 h 5791200"/>
              <a:gd name="connsiteX1" fmla="*/ 9876235 w 9876235"/>
              <a:gd name="connsiteY1" fmla="*/ 5791200 h 5791200"/>
              <a:gd name="connsiteX2" fmla="*/ 732235 w 9876235"/>
              <a:gd name="connsiteY2" fmla="*/ 0 h 5791200"/>
              <a:gd name="connsiteX0" fmla="*/ 1553766 w 10697766"/>
              <a:gd name="connsiteY0" fmla="*/ 0 h 5791200"/>
              <a:gd name="connsiteX1" fmla="*/ 10697766 w 10697766"/>
              <a:gd name="connsiteY1" fmla="*/ 5791200 h 5791200"/>
              <a:gd name="connsiteX2" fmla="*/ 1553766 w 10697766"/>
              <a:gd name="connsiteY2" fmla="*/ 0 h 5791200"/>
              <a:gd name="connsiteX0" fmla="*/ 1553766 w 10335816"/>
              <a:gd name="connsiteY0" fmla="*/ 0 h 6019800"/>
              <a:gd name="connsiteX1" fmla="*/ 10335816 w 10335816"/>
              <a:gd name="connsiteY1" fmla="*/ 6019800 h 6019800"/>
              <a:gd name="connsiteX2" fmla="*/ 1553766 w 10335816"/>
              <a:gd name="connsiteY2" fmla="*/ 0 h 6019800"/>
              <a:gd name="connsiteX0" fmla="*/ 1553766 w 10697766"/>
              <a:gd name="connsiteY0" fmla="*/ 0 h 5829300"/>
              <a:gd name="connsiteX1" fmla="*/ 10697766 w 10697766"/>
              <a:gd name="connsiteY1" fmla="*/ 5829300 h 5829300"/>
              <a:gd name="connsiteX2" fmla="*/ 1553766 w 10697766"/>
              <a:gd name="connsiteY2" fmla="*/ 0 h 5829300"/>
              <a:gd name="connsiteX0" fmla="*/ 1553766 w 10697766"/>
              <a:gd name="connsiteY0" fmla="*/ 0 h 5829300"/>
              <a:gd name="connsiteX1" fmla="*/ 10697766 w 10697766"/>
              <a:gd name="connsiteY1" fmla="*/ 5829300 h 5829300"/>
              <a:gd name="connsiteX2" fmla="*/ 1553766 w 1069776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10376892"/>
              <a:gd name="connsiteY0" fmla="*/ 0 h 5829300"/>
              <a:gd name="connsiteX1" fmla="*/ 9726216 w 10376892"/>
              <a:gd name="connsiteY1" fmla="*/ 5829300 h 5829300"/>
              <a:gd name="connsiteX2" fmla="*/ 582216 w 10376892"/>
              <a:gd name="connsiteY2" fmla="*/ 0 h 5829300"/>
              <a:gd name="connsiteX0" fmla="*/ 582216 w 10376892"/>
              <a:gd name="connsiteY0" fmla="*/ 0 h 5829300"/>
              <a:gd name="connsiteX1" fmla="*/ 9726216 w 10376892"/>
              <a:gd name="connsiteY1" fmla="*/ 5829300 h 5829300"/>
              <a:gd name="connsiteX2" fmla="*/ 582216 w 10376892"/>
              <a:gd name="connsiteY2" fmla="*/ 0 h 5829300"/>
              <a:gd name="connsiteX0" fmla="*/ 582216 w 9748242"/>
              <a:gd name="connsiteY0" fmla="*/ 0 h 5829300"/>
              <a:gd name="connsiteX1" fmla="*/ 9726216 w 9748242"/>
              <a:gd name="connsiteY1" fmla="*/ 5829300 h 5829300"/>
              <a:gd name="connsiteX2" fmla="*/ 582216 w 9748242"/>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296466 w 9440466"/>
              <a:gd name="connsiteY0" fmla="*/ 0 h 5829300"/>
              <a:gd name="connsiteX1" fmla="*/ 9440466 w 9440466"/>
              <a:gd name="connsiteY1" fmla="*/ 5829300 h 5829300"/>
              <a:gd name="connsiteX2" fmla="*/ 296466 w 9440466"/>
              <a:gd name="connsiteY2" fmla="*/ 0 h 5829300"/>
            </a:gdLst>
            <a:ahLst/>
            <a:cxnLst>
              <a:cxn ang="0">
                <a:pos x="connsiteX0" y="connsiteY0"/>
              </a:cxn>
              <a:cxn ang="0">
                <a:pos x="connsiteX1" y="connsiteY1"/>
              </a:cxn>
              <a:cxn ang="0">
                <a:pos x="connsiteX2" y="connsiteY2"/>
              </a:cxn>
            </a:cxnLst>
            <a:rect l="l" t="t" r="r" b="b"/>
            <a:pathLst>
              <a:path w="9440466" h="5829300">
                <a:moveTo>
                  <a:pt x="296466" y="0"/>
                </a:moveTo>
                <a:cubicBezTo>
                  <a:pt x="0" y="2803525"/>
                  <a:pt x="8389740" y="5819775"/>
                  <a:pt x="9440466" y="5829300"/>
                </a:cubicBezTo>
                <a:cubicBezTo>
                  <a:pt x="9100542" y="5657850"/>
                  <a:pt x="916781" y="3127375"/>
                  <a:pt x="29646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981200" y="76200"/>
            <a:ext cx="6705600" cy="838200"/>
          </a:xfrm>
        </p:spPr>
        <p:txBody>
          <a:bodyPr/>
          <a:lstStyle>
            <a:lvl1pPr>
              <a:defRPr>
                <a:solidFill>
                  <a:schemeClr val="tx1"/>
                </a:solidFill>
                <a:latin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0601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5" name="Freeform 4"/>
          <p:cNvSpPr/>
          <p:nvPr userDrawn="1"/>
        </p:nvSpPr>
        <p:spPr>
          <a:xfrm>
            <a:off x="-296466" y="943644"/>
            <a:ext cx="9440466" cy="5829300"/>
          </a:xfrm>
          <a:custGeom>
            <a:avLst/>
            <a:gdLst>
              <a:gd name="connsiteX0" fmla="*/ 1985963 w 3971925"/>
              <a:gd name="connsiteY0" fmla="*/ 933450 h 3733800"/>
              <a:gd name="connsiteX1" fmla="*/ 1985963 w 3971925"/>
              <a:gd name="connsiteY1" fmla="*/ 3733800 h 3733800"/>
              <a:gd name="connsiteX2" fmla="*/ 1985963 w 3971925"/>
              <a:gd name="connsiteY2" fmla="*/ 933450 h 3733800"/>
              <a:gd name="connsiteX0" fmla="*/ 4921449 w 8109347"/>
              <a:gd name="connsiteY0" fmla="*/ 2178050 h 6016625"/>
              <a:gd name="connsiteX1" fmla="*/ 4054674 w 8109347"/>
              <a:gd name="connsiteY1" fmla="*/ 6016625 h 6016625"/>
              <a:gd name="connsiteX2" fmla="*/ 4921449 w 8109347"/>
              <a:gd name="connsiteY2" fmla="*/ 2178050 h 6016625"/>
              <a:gd name="connsiteX0" fmla="*/ 4921449 w 11824097"/>
              <a:gd name="connsiteY0" fmla="*/ 2178050 h 6016625"/>
              <a:gd name="connsiteX1" fmla="*/ 4054674 w 11824097"/>
              <a:gd name="connsiteY1" fmla="*/ 6016625 h 6016625"/>
              <a:gd name="connsiteX2" fmla="*/ 4921449 w 11824097"/>
              <a:gd name="connsiteY2" fmla="*/ 2178050 h 6016625"/>
              <a:gd name="connsiteX0" fmla="*/ 6064449 w 11824097"/>
              <a:gd name="connsiteY0" fmla="*/ 2178050 h 7178675"/>
              <a:gd name="connsiteX1" fmla="*/ 4054674 w 11824097"/>
              <a:gd name="connsiteY1" fmla="*/ 7178675 h 7178675"/>
              <a:gd name="connsiteX2" fmla="*/ 6064449 w 11824097"/>
              <a:gd name="connsiteY2" fmla="*/ 2178050 h 7178675"/>
              <a:gd name="connsiteX0" fmla="*/ 6064449 w 11824097"/>
              <a:gd name="connsiteY0" fmla="*/ 2178050 h 7178675"/>
              <a:gd name="connsiteX1" fmla="*/ 4054674 w 11824097"/>
              <a:gd name="connsiteY1" fmla="*/ 7178675 h 7178675"/>
              <a:gd name="connsiteX2" fmla="*/ 6064449 w 11824097"/>
              <a:gd name="connsiteY2" fmla="*/ 2178050 h 7178675"/>
              <a:gd name="connsiteX0" fmla="*/ 6064449 w 11824097"/>
              <a:gd name="connsiteY0" fmla="*/ 2873375 h 7874000"/>
              <a:gd name="connsiteX1" fmla="*/ 4054674 w 11824097"/>
              <a:gd name="connsiteY1" fmla="*/ 7874000 h 7874000"/>
              <a:gd name="connsiteX2" fmla="*/ 6064449 w 11824097"/>
              <a:gd name="connsiteY2" fmla="*/ 2873375 h 7874000"/>
              <a:gd name="connsiteX0" fmla="*/ 3761185 w 16459795"/>
              <a:gd name="connsiteY0" fmla="*/ 2873375 h 7874000"/>
              <a:gd name="connsiteX1" fmla="*/ 8690372 w 16459795"/>
              <a:gd name="connsiteY1" fmla="*/ 7874000 h 7874000"/>
              <a:gd name="connsiteX2" fmla="*/ 3761185 w 16459795"/>
              <a:gd name="connsiteY2" fmla="*/ 2873375 h 7874000"/>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20674608"/>
              <a:gd name="connsiteY0" fmla="*/ 2873375 h 8664575"/>
              <a:gd name="connsiteX1" fmla="*/ 12905185 w 20674608"/>
              <a:gd name="connsiteY1" fmla="*/ 8664575 h 8664575"/>
              <a:gd name="connsiteX2" fmla="*/ 3761185 w 20674608"/>
              <a:gd name="connsiteY2" fmla="*/ 2873375 h 8664575"/>
              <a:gd name="connsiteX0" fmla="*/ 3761185 w 12905185"/>
              <a:gd name="connsiteY0" fmla="*/ 2873375 h 8664575"/>
              <a:gd name="connsiteX1" fmla="*/ 12905185 w 12905185"/>
              <a:gd name="connsiteY1" fmla="*/ 8664575 h 8664575"/>
              <a:gd name="connsiteX2" fmla="*/ 3761185 w 12905185"/>
              <a:gd name="connsiteY2" fmla="*/ 2873375 h 8664575"/>
              <a:gd name="connsiteX0" fmla="*/ 3363516 w 12507516"/>
              <a:gd name="connsiteY0" fmla="*/ 0 h 5791200"/>
              <a:gd name="connsiteX1" fmla="*/ 12507516 w 12507516"/>
              <a:gd name="connsiteY1" fmla="*/ 5791200 h 5791200"/>
              <a:gd name="connsiteX2" fmla="*/ 3363516 w 12507516"/>
              <a:gd name="connsiteY2" fmla="*/ 0 h 5791200"/>
              <a:gd name="connsiteX0" fmla="*/ 732235 w 9876235"/>
              <a:gd name="connsiteY0" fmla="*/ 796925 h 6588125"/>
              <a:gd name="connsiteX1" fmla="*/ 9876235 w 9876235"/>
              <a:gd name="connsiteY1" fmla="*/ 6588125 h 6588125"/>
              <a:gd name="connsiteX2" fmla="*/ 732235 w 9876235"/>
              <a:gd name="connsiteY2" fmla="*/ 796925 h 6588125"/>
              <a:gd name="connsiteX0" fmla="*/ 732235 w 9876235"/>
              <a:gd name="connsiteY0" fmla="*/ 0 h 5791200"/>
              <a:gd name="connsiteX1" fmla="*/ 9876235 w 9876235"/>
              <a:gd name="connsiteY1" fmla="*/ 5791200 h 5791200"/>
              <a:gd name="connsiteX2" fmla="*/ 732235 w 9876235"/>
              <a:gd name="connsiteY2" fmla="*/ 0 h 5791200"/>
              <a:gd name="connsiteX0" fmla="*/ 1553766 w 10697766"/>
              <a:gd name="connsiteY0" fmla="*/ 0 h 5791200"/>
              <a:gd name="connsiteX1" fmla="*/ 10697766 w 10697766"/>
              <a:gd name="connsiteY1" fmla="*/ 5791200 h 5791200"/>
              <a:gd name="connsiteX2" fmla="*/ 1553766 w 10697766"/>
              <a:gd name="connsiteY2" fmla="*/ 0 h 5791200"/>
              <a:gd name="connsiteX0" fmla="*/ 1553766 w 10335816"/>
              <a:gd name="connsiteY0" fmla="*/ 0 h 6019800"/>
              <a:gd name="connsiteX1" fmla="*/ 10335816 w 10335816"/>
              <a:gd name="connsiteY1" fmla="*/ 6019800 h 6019800"/>
              <a:gd name="connsiteX2" fmla="*/ 1553766 w 10335816"/>
              <a:gd name="connsiteY2" fmla="*/ 0 h 6019800"/>
              <a:gd name="connsiteX0" fmla="*/ 1553766 w 10697766"/>
              <a:gd name="connsiteY0" fmla="*/ 0 h 5829300"/>
              <a:gd name="connsiteX1" fmla="*/ 10697766 w 10697766"/>
              <a:gd name="connsiteY1" fmla="*/ 5829300 h 5829300"/>
              <a:gd name="connsiteX2" fmla="*/ 1553766 w 10697766"/>
              <a:gd name="connsiteY2" fmla="*/ 0 h 5829300"/>
              <a:gd name="connsiteX0" fmla="*/ 1553766 w 10697766"/>
              <a:gd name="connsiteY0" fmla="*/ 0 h 5829300"/>
              <a:gd name="connsiteX1" fmla="*/ 10697766 w 10697766"/>
              <a:gd name="connsiteY1" fmla="*/ 5829300 h 5829300"/>
              <a:gd name="connsiteX2" fmla="*/ 1553766 w 1069776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10376892"/>
              <a:gd name="connsiteY0" fmla="*/ 0 h 5829300"/>
              <a:gd name="connsiteX1" fmla="*/ 9726216 w 10376892"/>
              <a:gd name="connsiteY1" fmla="*/ 5829300 h 5829300"/>
              <a:gd name="connsiteX2" fmla="*/ 582216 w 10376892"/>
              <a:gd name="connsiteY2" fmla="*/ 0 h 5829300"/>
              <a:gd name="connsiteX0" fmla="*/ 582216 w 10376892"/>
              <a:gd name="connsiteY0" fmla="*/ 0 h 5829300"/>
              <a:gd name="connsiteX1" fmla="*/ 9726216 w 10376892"/>
              <a:gd name="connsiteY1" fmla="*/ 5829300 h 5829300"/>
              <a:gd name="connsiteX2" fmla="*/ 582216 w 10376892"/>
              <a:gd name="connsiteY2" fmla="*/ 0 h 5829300"/>
              <a:gd name="connsiteX0" fmla="*/ 582216 w 9748242"/>
              <a:gd name="connsiteY0" fmla="*/ 0 h 5829300"/>
              <a:gd name="connsiteX1" fmla="*/ 9726216 w 9748242"/>
              <a:gd name="connsiteY1" fmla="*/ 5829300 h 5829300"/>
              <a:gd name="connsiteX2" fmla="*/ 582216 w 9748242"/>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582216 w 9726216"/>
              <a:gd name="connsiteY0" fmla="*/ 0 h 5829300"/>
              <a:gd name="connsiteX1" fmla="*/ 9726216 w 9726216"/>
              <a:gd name="connsiteY1" fmla="*/ 5829300 h 5829300"/>
              <a:gd name="connsiteX2" fmla="*/ 582216 w 9726216"/>
              <a:gd name="connsiteY2" fmla="*/ 0 h 5829300"/>
              <a:gd name="connsiteX0" fmla="*/ 296466 w 9440466"/>
              <a:gd name="connsiteY0" fmla="*/ 0 h 5829300"/>
              <a:gd name="connsiteX1" fmla="*/ 9440466 w 9440466"/>
              <a:gd name="connsiteY1" fmla="*/ 5829300 h 5829300"/>
              <a:gd name="connsiteX2" fmla="*/ 296466 w 9440466"/>
              <a:gd name="connsiteY2" fmla="*/ 0 h 5829300"/>
            </a:gdLst>
            <a:ahLst/>
            <a:cxnLst>
              <a:cxn ang="0">
                <a:pos x="connsiteX0" y="connsiteY0"/>
              </a:cxn>
              <a:cxn ang="0">
                <a:pos x="connsiteX1" y="connsiteY1"/>
              </a:cxn>
              <a:cxn ang="0">
                <a:pos x="connsiteX2" y="connsiteY2"/>
              </a:cxn>
            </a:cxnLst>
            <a:rect l="l" t="t" r="r" b="b"/>
            <a:pathLst>
              <a:path w="9440466" h="5829300">
                <a:moveTo>
                  <a:pt x="296466" y="0"/>
                </a:moveTo>
                <a:cubicBezTo>
                  <a:pt x="0" y="2803525"/>
                  <a:pt x="8389740" y="5819775"/>
                  <a:pt x="9440466" y="5829300"/>
                </a:cubicBezTo>
                <a:cubicBezTo>
                  <a:pt x="9100542" y="5657850"/>
                  <a:pt x="916781" y="3127375"/>
                  <a:pt x="29646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r>
              <a:rPr lang="en-US" smtClean="0"/>
              <a:t>January 2012</a:t>
            </a: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0B6825B9-5EF3-4D61-85E6-7A556E07D9C3}" type="slidenum">
              <a:rPr lang="en-US" smtClean="0"/>
              <a:t>‹#›</a:t>
            </a:fld>
            <a:endParaRPr lang="en-US"/>
          </a:p>
        </p:txBody>
      </p:sp>
    </p:spTree>
    <p:extLst>
      <p:ext uri="{BB962C8B-B14F-4D97-AF65-F5344CB8AC3E}">
        <p14:creationId xmlns:p14="http://schemas.microsoft.com/office/powerpoint/2010/main" val="164203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33575" y="65088"/>
            <a:ext cx="6667500" cy="7429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dirty="0" smtClean="0"/>
          </a:p>
        </p:txBody>
      </p:sp>
    </p:spTree>
    <p:extLst>
      <p:ext uri="{BB962C8B-B14F-4D97-AF65-F5344CB8AC3E}">
        <p14:creationId xmlns:p14="http://schemas.microsoft.com/office/powerpoint/2010/main" val="233918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22" name="Picture 21" descr="cubed.png"/>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4724400" y="381000"/>
            <a:ext cx="4419600" cy="2667000"/>
          </a:xfrm>
          <a:prstGeom prst="rect">
            <a:avLst/>
          </a:prstGeom>
        </p:spPr>
      </p:pic>
      <p:pic>
        <p:nvPicPr>
          <p:cNvPr id="23" name="Picture 22" descr="cubed.png"/>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0" y="381000"/>
            <a:ext cx="4343400" cy="2667000"/>
          </a:xfrm>
          <a:prstGeom prst="rect">
            <a:avLst/>
          </a:prstGeom>
        </p:spPr>
      </p:pic>
      <p:sp>
        <p:nvSpPr>
          <p:cNvPr id="24" name="Rectangle 23"/>
          <p:cNvSpPr/>
          <p:nvPr userDrawn="1"/>
        </p:nvSpPr>
        <p:spPr>
          <a:xfrm>
            <a:off x="0" y="4800600"/>
            <a:ext cx="9144000" cy="4572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kern="1200" baseline="0" dirty="0" smtClean="0">
                <a:solidFill>
                  <a:schemeClr val="lt1"/>
                </a:solidFill>
                <a:latin typeface="+mj-lt"/>
                <a:ea typeface="+mn-ea"/>
                <a:cs typeface="+mn-cs"/>
              </a:rPr>
              <a:t>40 Years </a:t>
            </a:r>
            <a:r>
              <a:rPr lang="en-US" sz="2400" baseline="0" dirty="0" smtClean="0">
                <a:latin typeface="+mj-lt"/>
              </a:rPr>
              <a:t>of Experience</a:t>
            </a:r>
            <a:endParaRPr lang="en-US" sz="2400" dirty="0">
              <a:latin typeface="+mj-lt"/>
            </a:endParaRPr>
          </a:p>
        </p:txBody>
      </p:sp>
      <p:pic>
        <p:nvPicPr>
          <p:cNvPr id="28" name="Picture 27" descr="iStock_000000905565Larg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0" y="4534292"/>
            <a:ext cx="1295400" cy="990600"/>
          </a:xfrm>
          <a:prstGeom prst="rect">
            <a:avLst/>
          </a:prstGeom>
        </p:spPr>
      </p:pic>
      <p:pic>
        <p:nvPicPr>
          <p:cNvPr id="29" name="Picture 28" descr="iStock_000002228536XSmall.jp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400" y="4543719"/>
            <a:ext cx="1295400" cy="965345"/>
          </a:xfrm>
          <a:prstGeom prst="rect">
            <a:avLst/>
          </a:prstGeom>
        </p:spPr>
      </p:pic>
      <p:sp>
        <p:nvSpPr>
          <p:cNvPr id="32" name="Rectangle 31"/>
          <p:cNvSpPr/>
          <p:nvPr userDrawn="1"/>
        </p:nvSpPr>
        <p:spPr>
          <a:xfrm>
            <a:off x="0" y="6211669"/>
            <a:ext cx="9144000" cy="646331"/>
          </a:xfrm>
          <a:prstGeom prst="rect">
            <a:avLst/>
          </a:prstGeom>
          <a:solidFill>
            <a:schemeClr val="bg1"/>
          </a:solidFill>
        </p:spPr>
        <p:txBody>
          <a:bodyPr wrap="square">
            <a:spAutoFit/>
          </a:bodyPr>
          <a:lstStyle/>
          <a:p>
            <a:pPr algn="ctr">
              <a:defRPr/>
            </a:pPr>
            <a:endParaRPr lang="en-US" sz="900" kern="1200" dirty="0" smtClean="0">
              <a:solidFill>
                <a:schemeClr val="bg1">
                  <a:lumMod val="65000"/>
                </a:schemeClr>
              </a:solidFill>
              <a:latin typeface="Arial" charset="0"/>
              <a:ea typeface="+mn-ea"/>
              <a:cs typeface="+mn-cs"/>
            </a:endParaRPr>
          </a:p>
          <a:p>
            <a:pPr algn="ctr">
              <a:defRPr/>
            </a:pPr>
            <a:r>
              <a:rPr lang="en-US" sz="900" kern="1200" dirty="0" smtClean="0">
                <a:solidFill>
                  <a:schemeClr val="bg1">
                    <a:lumMod val="65000"/>
                  </a:schemeClr>
                </a:solidFill>
                <a:latin typeface="Arial" charset="0"/>
                <a:ea typeface="+mn-ea"/>
                <a:cs typeface="+mn-cs"/>
              </a:rPr>
              <a:t>ISO 9001:2008 Certified</a:t>
            </a:r>
          </a:p>
          <a:p>
            <a:pPr algn="ctr">
              <a:defRPr/>
            </a:pPr>
            <a:r>
              <a:rPr lang="en-US" sz="900" kern="1200" dirty="0" smtClean="0">
                <a:solidFill>
                  <a:schemeClr val="bg1">
                    <a:lumMod val="65000"/>
                  </a:schemeClr>
                </a:solidFill>
                <a:latin typeface="Arial" charset="0"/>
                <a:ea typeface="+mn-ea"/>
                <a:cs typeface="+mn-cs"/>
                <a:hlinkClick r:id="rId5"/>
              </a:rPr>
              <a:t>www.pargovernment.com</a:t>
            </a:r>
            <a:endParaRPr lang="en-US" sz="900" kern="1200" dirty="0" smtClean="0">
              <a:solidFill>
                <a:schemeClr val="bg1">
                  <a:lumMod val="65000"/>
                </a:schemeClr>
              </a:solidFill>
              <a:latin typeface="Arial" charset="0"/>
              <a:ea typeface="+mn-ea"/>
              <a:cs typeface="+mn-cs"/>
            </a:endParaRPr>
          </a:p>
          <a:p>
            <a:pPr algn="ctr">
              <a:defRPr/>
            </a:pPr>
            <a:r>
              <a:rPr lang="en-US" sz="900" kern="1200" dirty="0" smtClean="0">
                <a:solidFill>
                  <a:schemeClr val="bg1">
                    <a:lumMod val="65000"/>
                  </a:schemeClr>
                </a:solidFill>
                <a:latin typeface="Arial" charset="0"/>
                <a:ea typeface="+mn-ea"/>
                <a:cs typeface="+mn-cs"/>
              </a:rPr>
              <a:t>This document includes data that may</a:t>
            </a:r>
            <a:r>
              <a:rPr lang="en-US" sz="900" kern="1200" baseline="0" dirty="0" smtClean="0">
                <a:solidFill>
                  <a:schemeClr val="bg1">
                    <a:lumMod val="65000"/>
                  </a:schemeClr>
                </a:solidFill>
                <a:latin typeface="Arial" charset="0"/>
                <a:ea typeface="+mn-ea"/>
                <a:cs typeface="+mn-cs"/>
              </a:rPr>
              <a:t> be </a:t>
            </a:r>
            <a:r>
              <a:rPr lang="en-US" sz="900" kern="1200" dirty="0" smtClean="0">
                <a:solidFill>
                  <a:schemeClr val="bg1">
                    <a:lumMod val="65000"/>
                  </a:schemeClr>
                </a:solidFill>
                <a:latin typeface="Arial" charset="0"/>
                <a:ea typeface="+mn-ea"/>
                <a:cs typeface="+mn-cs"/>
              </a:rPr>
              <a:t>company proprietary in nature.</a:t>
            </a:r>
            <a:r>
              <a:rPr lang="en-US" sz="900" kern="1200" baseline="0" dirty="0" smtClean="0">
                <a:solidFill>
                  <a:schemeClr val="bg1">
                    <a:lumMod val="65000"/>
                  </a:schemeClr>
                </a:solidFill>
                <a:latin typeface="Arial" charset="0"/>
                <a:ea typeface="+mn-ea"/>
                <a:cs typeface="+mn-cs"/>
              </a:rPr>
              <a:t> Please do not</a:t>
            </a:r>
            <a:r>
              <a:rPr lang="en-US" sz="900" kern="1200" dirty="0" smtClean="0">
                <a:solidFill>
                  <a:schemeClr val="bg1">
                    <a:lumMod val="65000"/>
                  </a:schemeClr>
                </a:solidFill>
                <a:latin typeface="Arial" charset="0"/>
                <a:ea typeface="+mn-ea"/>
                <a:cs typeface="+mn-cs"/>
              </a:rPr>
              <a:t> disclose – in whole or in part – for any purpose</a:t>
            </a:r>
            <a:endParaRPr lang="en-US" sz="900" kern="1200" dirty="0">
              <a:solidFill>
                <a:schemeClr val="bg1">
                  <a:lumMod val="65000"/>
                </a:schemeClr>
              </a:solidFill>
              <a:latin typeface="Arial" charset="0"/>
              <a:ea typeface="+mn-ea"/>
              <a:cs typeface="+mn-cs"/>
            </a:endParaRPr>
          </a:p>
        </p:txBody>
      </p:sp>
      <p:pic>
        <p:nvPicPr>
          <p:cNvPr id="33" name="Picture 32" descr="Globe.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23470" y="1219200"/>
            <a:ext cx="1615595" cy="1615595"/>
          </a:xfrm>
          <a:prstGeom prst="rect">
            <a:avLst/>
          </a:prstGeom>
          <a:effectLst/>
        </p:spPr>
      </p:pic>
      <p:pic>
        <p:nvPicPr>
          <p:cNvPr id="1026" name="Picture 2" descr="PAR-Govt RGB"/>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3864741" y="1600200"/>
            <a:ext cx="3046664" cy="1092200"/>
          </a:xfrm>
          <a:prstGeom prst="rect">
            <a:avLst/>
          </a:prstGeom>
          <a:noFill/>
          <a:ln w="9525">
            <a:noFill/>
            <a:miter lim="800000"/>
            <a:headEnd/>
            <a:tailEnd/>
          </a:ln>
        </p:spPr>
      </p:pic>
      <p:sp>
        <p:nvSpPr>
          <p:cNvPr id="15" name="Date Placeholder 3"/>
          <p:cNvSpPr>
            <a:spLocks noGrp="1"/>
          </p:cNvSpPr>
          <p:nvPr userDrawn="1">
            <p:ph type="dt" sz="half" idx="2"/>
          </p:nvPr>
        </p:nvSpPr>
        <p:spPr>
          <a:xfrm>
            <a:off x="77200" y="64869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January 2012</a:t>
            </a:r>
            <a:endParaRPr lang="en-US" dirty="0"/>
          </a:p>
        </p:txBody>
      </p:sp>
      <p:pic>
        <p:nvPicPr>
          <p:cNvPr id="16" name="Picture 7" descr="C:\Documents and Settings\BohlingE\Desktop\pred 5.jpg"/>
          <p:cNvPicPr>
            <a:picLocks noChangeArrowheads="1"/>
          </p:cNvPicPr>
          <p:nvPr userDrawn="1"/>
        </p:nvPicPr>
        <p:blipFill>
          <a:blip r:embed="rId8" cstate="print"/>
          <a:srcRect/>
          <a:stretch>
            <a:fillRect/>
          </a:stretch>
        </p:blipFill>
        <p:spPr bwMode="auto">
          <a:xfrm>
            <a:off x="6172200" y="4553712"/>
            <a:ext cx="1475863" cy="968270"/>
          </a:xfrm>
          <a:prstGeom prst="rect">
            <a:avLst/>
          </a:prstGeom>
          <a:ln>
            <a:noFill/>
          </a:ln>
          <a:effectLst>
            <a:outerShdw blurRad="292100" dist="139700" dir="2700000" algn="tl" rotWithShape="0">
              <a:srgbClr val="333333">
                <a:alpha val="65000"/>
              </a:srgbClr>
            </a:outerShdw>
          </a:effectLst>
        </p:spPr>
      </p:pic>
      <p:pic>
        <p:nvPicPr>
          <p:cNvPr id="17" name="Picture 16" descr="Coomand_Center.jpg"/>
          <p:cNvPicPr>
            <a:picLocks noChangeAspect="1"/>
          </p:cNvPicPr>
          <p:nvPr userDrawn="1"/>
        </p:nvPicPr>
        <p:blipFill>
          <a:blip r:embed="rId9" cstate="screen">
            <a:extLst>
              <a:ext uri="{28A0092B-C50C-407E-A947-70E740481C1C}">
                <a14:useLocalDpi xmlns:a14="http://schemas.microsoft.com/office/drawing/2010/main"/>
              </a:ext>
            </a:extLst>
          </a:blip>
          <a:srcRect/>
          <a:stretch>
            <a:fillRect/>
          </a:stretch>
        </p:blipFill>
        <p:spPr>
          <a:xfrm>
            <a:off x="7696200" y="4571999"/>
            <a:ext cx="1371600" cy="9584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396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B7CFAC-8224-4A1C-8A7E-1FA0330C5B05}" type="datetimeFigureOut">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DD59A-02F7-4395-80B9-67A44A3970B1}" type="slidenum">
              <a:rPr lang="en-US" smtClean="0"/>
              <a:t>‹#›</a:t>
            </a:fld>
            <a:endParaRPr lang="en-US"/>
          </a:p>
        </p:txBody>
      </p:sp>
    </p:spTree>
    <p:extLst>
      <p:ext uri="{BB962C8B-B14F-4D97-AF65-F5344CB8AC3E}">
        <p14:creationId xmlns:p14="http://schemas.microsoft.com/office/powerpoint/2010/main" val="168251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B7CFAC-8224-4A1C-8A7E-1FA0330C5B05}" type="datetimeFigureOut">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DD59A-02F7-4395-80B9-67A44A3970B1}" type="slidenum">
              <a:rPr lang="en-US" smtClean="0"/>
              <a:t>‹#›</a:t>
            </a:fld>
            <a:endParaRPr lang="en-US"/>
          </a:p>
        </p:txBody>
      </p:sp>
    </p:spTree>
    <p:extLst>
      <p:ext uri="{BB962C8B-B14F-4D97-AF65-F5344CB8AC3E}">
        <p14:creationId xmlns:p14="http://schemas.microsoft.com/office/powerpoint/2010/main" val="84834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www.pargovernment.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381000"/>
            <a:ext cx="7696200" cy="411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0" y="6610350"/>
            <a:ext cx="2133600" cy="24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i="1" u="none" dirty="0" smtClean="0">
                <a:cs typeface="+mn-cs"/>
              </a:defRPr>
            </a:lvl1pPr>
          </a:lstStyle>
          <a:p>
            <a:pPr>
              <a:defRPr/>
            </a:pPr>
            <a:r>
              <a:rPr lang="en-US" smtClean="0"/>
              <a:t>January 2012</a:t>
            </a:r>
            <a:endParaRPr lang="en-US" dirty="0"/>
          </a:p>
        </p:txBody>
      </p:sp>
      <p:sp>
        <p:nvSpPr>
          <p:cNvPr id="1029" name="Rectangle 5"/>
          <p:cNvSpPr>
            <a:spLocks noGrp="1" noChangeArrowheads="1"/>
          </p:cNvSpPr>
          <p:nvPr>
            <p:ph type="ftr" sz="quarter" idx="3"/>
          </p:nvPr>
        </p:nvSpPr>
        <p:spPr bwMode="auto">
          <a:xfrm>
            <a:off x="3124200" y="6610350"/>
            <a:ext cx="2895600" cy="24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i="1" u="none">
                <a:cs typeface="+mn-cs"/>
              </a:defRPr>
            </a:lvl1pPr>
          </a:lstStyle>
          <a:p>
            <a:pPr>
              <a:defRPr/>
            </a:pPr>
            <a:endParaRPr lang="en-US" dirty="0"/>
          </a:p>
        </p:txBody>
      </p:sp>
      <p:sp>
        <p:nvSpPr>
          <p:cNvPr id="1037" name="Line 13"/>
          <p:cNvSpPr>
            <a:spLocks noChangeShapeType="1"/>
          </p:cNvSpPr>
          <p:nvPr/>
        </p:nvSpPr>
        <p:spPr bwMode="auto">
          <a:xfrm>
            <a:off x="304800" y="838200"/>
            <a:ext cx="8382000" cy="0"/>
          </a:xfrm>
          <a:prstGeom prst="line">
            <a:avLst/>
          </a:prstGeom>
          <a:noFill/>
          <a:ln w="12700">
            <a:solidFill>
              <a:schemeClr val="tx1"/>
            </a:solidFill>
            <a:round/>
            <a:headEnd/>
            <a:tailEnd/>
          </a:ln>
          <a:effectLst/>
        </p:spPr>
        <p:txBody>
          <a:bodyPr/>
          <a:lstStyle/>
          <a:p>
            <a:pPr>
              <a:defRPr/>
            </a:pPr>
            <a:endParaRPr lang="en-US" sz="1800" u="sng" dirty="0">
              <a:cs typeface="+mn-cs"/>
            </a:endParaRPr>
          </a:p>
        </p:txBody>
      </p:sp>
      <p:pic>
        <p:nvPicPr>
          <p:cNvPr id="221185" name="Picture 1" descr="C:\Documents and Settings\BohlingE\Desktop\GV\PAR 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52400" y="152400"/>
            <a:ext cx="1782763" cy="536576"/>
          </a:xfrm>
          <a:prstGeom prst="rect">
            <a:avLst/>
          </a:prstGeom>
          <a:noFill/>
        </p:spPr>
      </p:pic>
      <p:sp>
        <p:nvSpPr>
          <p:cNvPr id="2" name="Rectangle 1"/>
          <p:cNvSpPr/>
          <p:nvPr userDrawn="1"/>
        </p:nvSpPr>
        <p:spPr>
          <a:xfrm>
            <a:off x="0" y="6450535"/>
            <a:ext cx="8910577" cy="461665"/>
          </a:xfrm>
          <a:prstGeom prst="rect">
            <a:avLst/>
          </a:prstGeom>
        </p:spPr>
        <p:txBody>
          <a:bodyPr wrap="square">
            <a:spAutoFit/>
          </a:bodyPr>
          <a:lstStyle/>
          <a:p>
            <a:pPr algn="ctr">
              <a:defRPr/>
            </a:pPr>
            <a:r>
              <a:rPr lang="en-US" sz="800" b="1" kern="1200" dirty="0" smtClean="0">
                <a:solidFill>
                  <a:schemeClr val="tx2"/>
                </a:solidFill>
                <a:latin typeface="Arial" charset="0"/>
                <a:ea typeface="+mn-ea"/>
                <a:cs typeface="Arial" charset="0"/>
              </a:rPr>
              <a:t>ISO 9001:2008 Certified</a:t>
            </a:r>
          </a:p>
          <a:p>
            <a:pPr algn="ctr">
              <a:defRPr/>
            </a:pPr>
            <a:r>
              <a:rPr lang="en-US" sz="800" b="1" kern="1200" dirty="0" smtClean="0">
                <a:solidFill>
                  <a:schemeClr val="tx2"/>
                </a:solidFill>
                <a:latin typeface="Arial" charset="0"/>
                <a:ea typeface="+mn-ea"/>
                <a:cs typeface="Arial" charset="0"/>
                <a:hlinkClick r:id="rId9"/>
              </a:rPr>
              <a:t>www.pargovernment.com</a:t>
            </a:r>
            <a:endParaRPr lang="en-US" sz="800" b="1" kern="1200" dirty="0" smtClean="0">
              <a:solidFill>
                <a:schemeClr val="tx2"/>
              </a:solidFill>
              <a:latin typeface="Arial" charset="0"/>
              <a:ea typeface="+mn-ea"/>
              <a:cs typeface="Arial" charset="0"/>
            </a:endParaRPr>
          </a:p>
          <a:p>
            <a:pPr algn="ctr">
              <a:defRPr/>
            </a:pPr>
            <a:r>
              <a:rPr lang="en-US" sz="800" b="1" kern="1200" dirty="0" smtClean="0">
                <a:solidFill>
                  <a:schemeClr val="tx2"/>
                </a:solidFill>
                <a:latin typeface="Arial" charset="0"/>
                <a:ea typeface="+mn-ea"/>
                <a:cs typeface="Arial" charset="0"/>
              </a:rPr>
              <a:t>This document includes data that may</a:t>
            </a:r>
            <a:r>
              <a:rPr lang="en-US" sz="800" b="1" kern="1200" baseline="0" dirty="0" smtClean="0">
                <a:solidFill>
                  <a:schemeClr val="tx2"/>
                </a:solidFill>
                <a:latin typeface="Arial" charset="0"/>
                <a:ea typeface="+mn-ea"/>
                <a:cs typeface="Arial" charset="0"/>
              </a:rPr>
              <a:t> be </a:t>
            </a:r>
            <a:r>
              <a:rPr lang="en-US" sz="800" b="1" kern="1200" dirty="0" smtClean="0">
                <a:solidFill>
                  <a:schemeClr val="tx2"/>
                </a:solidFill>
                <a:latin typeface="Arial" charset="0"/>
                <a:ea typeface="+mn-ea"/>
                <a:cs typeface="Arial" charset="0"/>
              </a:rPr>
              <a:t>company proprietary in nature.</a:t>
            </a:r>
            <a:r>
              <a:rPr lang="en-US" sz="800" b="1" kern="1200" baseline="0" dirty="0" smtClean="0">
                <a:solidFill>
                  <a:schemeClr val="tx2"/>
                </a:solidFill>
                <a:latin typeface="Arial" charset="0"/>
                <a:ea typeface="+mn-ea"/>
                <a:cs typeface="Arial" charset="0"/>
              </a:rPr>
              <a:t> Please do not</a:t>
            </a:r>
            <a:r>
              <a:rPr lang="en-US" sz="800" b="1" kern="1200" dirty="0" smtClean="0">
                <a:solidFill>
                  <a:schemeClr val="tx2"/>
                </a:solidFill>
                <a:latin typeface="Arial" charset="0"/>
                <a:ea typeface="+mn-ea"/>
                <a:cs typeface="Arial" charset="0"/>
              </a:rPr>
              <a:t> disclose – in whole or in part – for any purpose</a:t>
            </a:r>
            <a:endParaRPr lang="en-US" sz="800" b="1" kern="1200" dirty="0">
              <a:solidFill>
                <a:schemeClr val="tx2"/>
              </a:solidFill>
              <a:latin typeface="Arial" charset="0"/>
              <a:ea typeface="+mn-ea"/>
              <a:cs typeface="Arial" charset="0"/>
            </a:endParaRPr>
          </a:p>
        </p:txBody>
      </p:sp>
      <p:sp>
        <p:nvSpPr>
          <p:cNvPr id="10" name="Slide Number Placeholder 5"/>
          <p:cNvSpPr>
            <a:spLocks noGrp="1"/>
          </p:cNvSpPr>
          <p:nvPr>
            <p:ph type="sldNum" sz="quarter" idx="4"/>
          </p:nvPr>
        </p:nvSpPr>
        <p:spPr>
          <a:xfrm>
            <a:off x="7086600" y="645053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825B9-5EF3-4D61-85E6-7A556E07D9C3}" type="slidenum">
              <a:rPr lang="en-US" smtClean="0"/>
              <a:t>‹#›</a:t>
            </a:fld>
            <a:endParaRPr lang="en-US"/>
          </a:p>
        </p:txBody>
      </p:sp>
    </p:spTree>
    <p:extLst>
      <p:ext uri="{BB962C8B-B14F-4D97-AF65-F5344CB8AC3E}">
        <p14:creationId xmlns:p14="http://schemas.microsoft.com/office/powerpoint/2010/main" val="1118139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80" r:id="rId4"/>
    <p:sldLayoutId id="2147483681" r:id="rId5"/>
    <p:sldLayoutId id="2147483682" r:id="rId6"/>
  </p:sldLayoutIdLst>
  <p:hf hdr="0" ftr="0" dt="0"/>
  <p:txStyles>
    <p:titleStyle>
      <a:lvl1pPr algn="r" rtl="0" eaLnBrk="0" fontAlgn="base" hangingPunct="0">
        <a:spcBef>
          <a:spcPct val="0"/>
        </a:spcBef>
        <a:spcAft>
          <a:spcPct val="0"/>
        </a:spcAft>
        <a:defRPr sz="3200">
          <a:solidFill>
            <a:schemeClr val="tx1"/>
          </a:solidFill>
          <a:latin typeface="Arial" panose="020B0604020202020204" pitchFamily="34" charset="0"/>
          <a:ea typeface="+mj-ea"/>
          <a:cs typeface="+mj-cs"/>
        </a:defRPr>
      </a:lvl1pPr>
      <a:lvl2pPr algn="r" rtl="0" eaLnBrk="0" fontAlgn="base" hangingPunct="0">
        <a:spcBef>
          <a:spcPct val="0"/>
        </a:spcBef>
        <a:spcAft>
          <a:spcPct val="0"/>
        </a:spcAft>
        <a:defRPr sz="3200">
          <a:solidFill>
            <a:schemeClr val="tx1"/>
          </a:solidFill>
          <a:latin typeface="Arial" charset="0"/>
        </a:defRPr>
      </a:lvl2pPr>
      <a:lvl3pPr algn="r" rtl="0" eaLnBrk="0" fontAlgn="base" hangingPunct="0">
        <a:spcBef>
          <a:spcPct val="0"/>
        </a:spcBef>
        <a:spcAft>
          <a:spcPct val="0"/>
        </a:spcAft>
        <a:defRPr sz="3200">
          <a:solidFill>
            <a:schemeClr val="tx1"/>
          </a:solidFill>
          <a:latin typeface="Arial" charset="0"/>
        </a:defRPr>
      </a:lvl3pPr>
      <a:lvl4pPr algn="r" rtl="0" eaLnBrk="0" fontAlgn="base" hangingPunct="0">
        <a:spcBef>
          <a:spcPct val="0"/>
        </a:spcBef>
        <a:spcAft>
          <a:spcPct val="0"/>
        </a:spcAft>
        <a:defRPr sz="3200">
          <a:solidFill>
            <a:schemeClr val="tx1"/>
          </a:solidFill>
          <a:latin typeface="Arial" charset="0"/>
        </a:defRPr>
      </a:lvl4pPr>
      <a:lvl5pPr algn="r" rtl="0" eaLnBrk="0" fontAlgn="base" hangingPunct="0">
        <a:spcBef>
          <a:spcPct val="0"/>
        </a:spcBef>
        <a:spcAft>
          <a:spcPct val="0"/>
        </a:spcAft>
        <a:defRPr sz="3200">
          <a:solidFill>
            <a:schemeClr val="tx1"/>
          </a:solidFill>
          <a:latin typeface="Arial" charset="0"/>
        </a:defRPr>
      </a:lvl5pPr>
      <a:lvl6pPr marL="457200" algn="ctr" rtl="0" fontAlgn="base">
        <a:spcBef>
          <a:spcPct val="0"/>
        </a:spcBef>
        <a:spcAft>
          <a:spcPct val="0"/>
        </a:spcAft>
        <a:defRPr sz="3200">
          <a:solidFill>
            <a:schemeClr val="accent2"/>
          </a:solidFill>
          <a:latin typeface="Arial" charset="0"/>
        </a:defRPr>
      </a:lvl6pPr>
      <a:lvl7pPr marL="914400" algn="ctr" rtl="0" fontAlgn="base">
        <a:spcBef>
          <a:spcPct val="0"/>
        </a:spcBef>
        <a:spcAft>
          <a:spcPct val="0"/>
        </a:spcAft>
        <a:defRPr sz="3200">
          <a:solidFill>
            <a:schemeClr val="accent2"/>
          </a:solidFill>
          <a:latin typeface="Arial" charset="0"/>
        </a:defRPr>
      </a:lvl7pPr>
      <a:lvl8pPr marL="1371600" algn="ctr" rtl="0" fontAlgn="base">
        <a:spcBef>
          <a:spcPct val="0"/>
        </a:spcBef>
        <a:spcAft>
          <a:spcPct val="0"/>
        </a:spcAft>
        <a:defRPr sz="3200">
          <a:solidFill>
            <a:schemeClr val="accent2"/>
          </a:solidFill>
          <a:latin typeface="Arial" charset="0"/>
        </a:defRPr>
      </a:lvl8pPr>
      <a:lvl9pPr marL="1828800" algn="ctr" rtl="0" fontAlgn="base">
        <a:spcBef>
          <a:spcPct val="0"/>
        </a:spcBef>
        <a:spcAft>
          <a:spcPct val="0"/>
        </a:spcAft>
        <a:defRPr sz="3200">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accent2"/>
          </a:solidFill>
          <a:latin typeface="+mn-lt"/>
        </a:defRPr>
      </a:lvl6pPr>
      <a:lvl7pPr marL="2971800" indent="-228600" algn="l" rtl="0" fontAlgn="base">
        <a:spcBef>
          <a:spcPct val="20000"/>
        </a:spcBef>
        <a:spcAft>
          <a:spcPct val="0"/>
        </a:spcAft>
        <a:buChar char="»"/>
        <a:defRPr sz="1600">
          <a:solidFill>
            <a:schemeClr val="accent2"/>
          </a:solidFill>
          <a:latin typeface="+mn-lt"/>
        </a:defRPr>
      </a:lvl7pPr>
      <a:lvl8pPr marL="3429000" indent="-228600" algn="l" rtl="0" fontAlgn="base">
        <a:spcBef>
          <a:spcPct val="20000"/>
        </a:spcBef>
        <a:spcAft>
          <a:spcPct val="0"/>
        </a:spcAft>
        <a:buChar char="»"/>
        <a:defRPr sz="1600">
          <a:solidFill>
            <a:schemeClr val="accent2"/>
          </a:solidFill>
          <a:latin typeface="+mn-lt"/>
        </a:defRPr>
      </a:lvl8pPr>
      <a:lvl9pPr marL="3886200" indent="-228600" algn="l" rtl="0" fontAlgn="base">
        <a:spcBef>
          <a:spcPct val="20000"/>
        </a:spcBef>
        <a:spcAft>
          <a:spcPct val="0"/>
        </a:spcAft>
        <a:buChar char="»"/>
        <a:defRPr sz="16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omments" Target="../comments/comment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49689" y="3050177"/>
            <a:ext cx="3672801" cy="1508105"/>
          </a:xfrm>
          <a:prstGeom prst="rect">
            <a:avLst/>
          </a:prstGeom>
          <a:noFill/>
        </p:spPr>
        <p:txBody>
          <a:bodyPr wrap="none" rtlCol="0">
            <a:spAutoFit/>
          </a:bodyPr>
          <a:lstStyle/>
          <a:p>
            <a:pPr lvl="0" algn="ctr" defTabSz="914400" fontAlgn="base">
              <a:spcBef>
                <a:spcPct val="0"/>
              </a:spcBef>
              <a:spcAft>
                <a:spcPct val="0"/>
              </a:spcAft>
            </a:pPr>
            <a:r>
              <a:rPr lang="en-US" sz="2000" b="1" dirty="0" smtClean="0">
                <a:solidFill>
                  <a:prstClr val="black"/>
                </a:solidFill>
                <a:latin typeface="Arial" charset="0"/>
                <a:cs typeface="Arial" charset="0"/>
              </a:rPr>
              <a:t>Journaling Tool</a:t>
            </a:r>
            <a:endParaRPr lang="en-US" sz="2000" b="1" dirty="0">
              <a:solidFill>
                <a:prstClr val="black"/>
              </a:solidFill>
              <a:latin typeface="Arial" charset="0"/>
              <a:cs typeface="Arial" charset="0"/>
            </a:endParaRPr>
          </a:p>
          <a:p>
            <a:pPr lvl="0" algn="ctr" defTabSz="914400" fontAlgn="base">
              <a:spcBef>
                <a:spcPct val="0"/>
              </a:spcBef>
              <a:spcAft>
                <a:spcPct val="0"/>
              </a:spcAft>
            </a:pPr>
            <a:endParaRPr lang="en-US" sz="2000" b="1" dirty="0">
              <a:solidFill>
                <a:prstClr val="black"/>
              </a:solidFill>
              <a:latin typeface="Arial" charset="0"/>
              <a:cs typeface="Arial" charset="0"/>
            </a:endParaRPr>
          </a:p>
          <a:p>
            <a:pPr lvl="0" algn="ctr" defTabSz="914400" fontAlgn="base">
              <a:spcBef>
                <a:spcPct val="0"/>
              </a:spcBef>
              <a:spcAft>
                <a:spcPct val="0"/>
              </a:spcAft>
            </a:pPr>
            <a:r>
              <a:rPr lang="en-US" sz="2000" b="1" dirty="0" smtClean="0">
                <a:solidFill>
                  <a:prstClr val="black"/>
                </a:solidFill>
                <a:latin typeface="Arial" charset="0"/>
                <a:cs typeface="Arial" charset="0"/>
              </a:rPr>
              <a:t>Image Operations Dictionary</a:t>
            </a:r>
          </a:p>
          <a:p>
            <a:pPr lvl="0" algn="ctr" defTabSz="914400" fontAlgn="base">
              <a:spcBef>
                <a:spcPct val="0"/>
              </a:spcBef>
              <a:spcAft>
                <a:spcPct val="0"/>
              </a:spcAft>
            </a:pPr>
            <a:endParaRPr lang="en-US" sz="2000" b="1" dirty="0">
              <a:solidFill>
                <a:prstClr val="black"/>
              </a:solidFill>
              <a:latin typeface="Arial" charset="0"/>
              <a:cs typeface="Arial" charset="0"/>
            </a:endParaRPr>
          </a:p>
          <a:p>
            <a:pPr lvl="0" algn="ctr" defTabSz="914400" fontAlgn="base">
              <a:spcBef>
                <a:spcPct val="0"/>
              </a:spcBef>
              <a:spcAft>
                <a:spcPct val="0"/>
              </a:spcAft>
            </a:pPr>
            <a:r>
              <a:rPr lang="en-US" sz="1200" b="1" dirty="0" smtClean="0">
                <a:solidFill>
                  <a:prstClr val="black"/>
                </a:solidFill>
                <a:latin typeface="Arial" charset="0"/>
                <a:cs typeface="Arial" charset="0"/>
              </a:rPr>
              <a:t>5/23/2017</a:t>
            </a:r>
            <a:endParaRPr lang="en-US" sz="1200" b="1" dirty="0">
              <a:solidFill>
                <a:prstClr val="black"/>
              </a:solidFill>
              <a:latin typeface="Arial" charset="0"/>
              <a:cs typeface="Arial" charset="0"/>
            </a:endParaRPr>
          </a:p>
        </p:txBody>
      </p:sp>
      <p:sp>
        <p:nvSpPr>
          <p:cNvPr id="2" name="TextBox 1"/>
          <p:cNvSpPr txBox="1"/>
          <p:nvPr/>
        </p:nvSpPr>
        <p:spPr>
          <a:xfrm>
            <a:off x="-1697182" y="6246091"/>
            <a:ext cx="184666"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41988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10</a:t>
            </a:fld>
            <a:endParaRPr lang="en-US"/>
          </a:p>
        </p:txBody>
      </p:sp>
      <p:sp>
        <p:nvSpPr>
          <p:cNvPr id="4" name="TextBox 3"/>
          <p:cNvSpPr txBox="1"/>
          <p:nvPr/>
        </p:nvSpPr>
        <p:spPr>
          <a:xfrm>
            <a:off x="361188" y="1248156"/>
            <a:ext cx="8097012" cy="369332"/>
          </a:xfrm>
          <a:prstGeom prst="rect">
            <a:avLst/>
          </a:prstGeom>
          <a:noFill/>
        </p:spPr>
        <p:txBody>
          <a:bodyPr wrap="square" rtlCol="0">
            <a:spAutoFit/>
          </a:bodyPr>
          <a:lstStyle/>
          <a:p>
            <a:r>
              <a:rPr lang="en-US" dirty="0" smtClean="0"/>
              <a:t>Add Gradient on top of an image</a:t>
            </a:r>
            <a:endParaRPr lang="en-US" dirty="0"/>
          </a:p>
        </p:txBody>
      </p:sp>
      <p:pic>
        <p:nvPicPr>
          <p:cNvPr id="5" name="Picture 4"/>
          <p:cNvPicPr>
            <a:picLocks noChangeAspect="1"/>
          </p:cNvPicPr>
          <p:nvPr/>
        </p:nvPicPr>
        <p:blipFill>
          <a:blip r:embed="rId2"/>
          <a:stretch>
            <a:fillRect/>
          </a:stretch>
        </p:blipFill>
        <p:spPr>
          <a:xfrm>
            <a:off x="112890" y="1742387"/>
            <a:ext cx="2765864" cy="3690069"/>
          </a:xfrm>
          <a:prstGeom prst="rect">
            <a:avLst/>
          </a:prstGeom>
        </p:spPr>
      </p:pic>
      <p:sp>
        <p:nvSpPr>
          <p:cNvPr id="6" name="TextBox 5"/>
          <p:cNvSpPr txBox="1"/>
          <p:nvPr/>
        </p:nvSpPr>
        <p:spPr>
          <a:xfrm>
            <a:off x="112890" y="5590543"/>
            <a:ext cx="1633574" cy="369332"/>
          </a:xfrm>
          <a:prstGeom prst="rect">
            <a:avLst/>
          </a:prstGeom>
          <a:noFill/>
        </p:spPr>
        <p:txBody>
          <a:bodyPr wrap="square" rtlCol="0">
            <a:spAutoFit/>
          </a:bodyPr>
          <a:lstStyle/>
          <a:p>
            <a:r>
              <a:rPr lang="en-US" dirty="0" smtClean="0"/>
              <a:t>original</a:t>
            </a:r>
            <a:endParaRPr lang="en-US" dirty="0"/>
          </a:p>
        </p:txBody>
      </p:sp>
      <p:sp>
        <p:nvSpPr>
          <p:cNvPr id="8" name="TextBox 7"/>
          <p:cNvSpPr txBox="1"/>
          <p:nvPr/>
        </p:nvSpPr>
        <p:spPr>
          <a:xfrm>
            <a:off x="3011182" y="5558275"/>
            <a:ext cx="1633574" cy="369332"/>
          </a:xfrm>
          <a:prstGeom prst="rect">
            <a:avLst/>
          </a:prstGeom>
          <a:noFill/>
        </p:spPr>
        <p:txBody>
          <a:bodyPr wrap="square" rtlCol="0">
            <a:spAutoFit/>
          </a:bodyPr>
          <a:lstStyle/>
          <a:p>
            <a:r>
              <a:rPr lang="en-US" dirty="0" smtClean="0"/>
              <a:t> with gradient</a:t>
            </a:r>
          </a:p>
        </p:txBody>
      </p:sp>
      <p:pic>
        <p:nvPicPr>
          <p:cNvPr id="9" name="Picture 8"/>
          <p:cNvPicPr>
            <a:picLocks noChangeAspect="1"/>
          </p:cNvPicPr>
          <p:nvPr/>
        </p:nvPicPr>
        <p:blipFill>
          <a:blip r:embed="rId3"/>
          <a:stretch>
            <a:fillRect/>
          </a:stretch>
        </p:blipFill>
        <p:spPr>
          <a:xfrm>
            <a:off x="3085018" y="1742387"/>
            <a:ext cx="2770377" cy="3690069"/>
          </a:xfrm>
          <a:prstGeom prst="rect">
            <a:avLst/>
          </a:prstGeom>
        </p:spPr>
      </p:pic>
      <p:sp>
        <p:nvSpPr>
          <p:cNvPr id="10" name="Rectangle 9"/>
          <p:cNvSpPr/>
          <p:nvPr/>
        </p:nvSpPr>
        <p:spPr bwMode="auto">
          <a:xfrm>
            <a:off x="5905312" y="1742387"/>
            <a:ext cx="815303" cy="3690069"/>
          </a:xfrm>
          <a:prstGeom prst="rect">
            <a:avLst/>
          </a:prstGeom>
          <a:gradFill>
            <a:gsLst>
              <a:gs pos="0">
                <a:schemeClr val="tx1"/>
              </a:gs>
              <a:gs pos="35000">
                <a:schemeClr val="tx1">
                  <a:lumMod val="75000"/>
                  <a:lumOff val="25000"/>
                </a:schemeClr>
              </a:gs>
              <a:gs pos="100000">
                <a:schemeClr val="bg1"/>
              </a:gs>
            </a:gsLst>
            <a:lin ang="162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1" name="TextBox 10"/>
          <p:cNvSpPr txBox="1"/>
          <p:nvPr/>
        </p:nvSpPr>
        <p:spPr>
          <a:xfrm>
            <a:off x="6720614" y="1617488"/>
            <a:ext cx="2279243" cy="1200329"/>
          </a:xfrm>
          <a:prstGeom prst="rect">
            <a:avLst/>
          </a:prstGeom>
          <a:noFill/>
        </p:spPr>
        <p:txBody>
          <a:bodyPr wrap="square" rtlCol="0">
            <a:spAutoFit/>
          </a:bodyPr>
          <a:lstStyle/>
          <a:p>
            <a:r>
              <a:rPr lang="en-US" dirty="0" smtClean="0"/>
              <a:t>A gradient CGI was added over the image to gradually darken the image</a:t>
            </a:r>
            <a:endParaRPr lang="en-US" dirty="0"/>
          </a:p>
        </p:txBody>
      </p:sp>
    </p:spTree>
    <p:extLst>
      <p:ext uri="{BB962C8B-B14F-4D97-AF65-F5344CB8AC3E}">
        <p14:creationId xmlns:p14="http://schemas.microsoft.com/office/powerpoint/2010/main" val="1271721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CGI</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11</a:t>
            </a:fld>
            <a:endParaRPr lang="en-US"/>
          </a:p>
        </p:txBody>
      </p:sp>
      <p:sp>
        <p:nvSpPr>
          <p:cNvPr id="4" name="TextBox 3"/>
          <p:cNvSpPr txBox="1"/>
          <p:nvPr/>
        </p:nvSpPr>
        <p:spPr>
          <a:xfrm>
            <a:off x="210109" y="1065141"/>
            <a:ext cx="4396836"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Gradient</a:t>
            </a:r>
          </a:p>
          <a:p>
            <a:pPr marL="285750" indent="-285750">
              <a:buFont typeface="Arial" panose="020B0604020202020204" pitchFamily="34" charset="0"/>
              <a:buChar char="•"/>
            </a:pPr>
            <a:r>
              <a:rPr lang="en-US" dirty="0" err="1" smtClean="0"/>
              <a:t>DigitalPenDraw</a:t>
            </a:r>
            <a:endParaRPr lang="en-US" dirty="0" smtClean="0"/>
          </a:p>
          <a:p>
            <a:pPr marL="285750" indent="-285750">
              <a:buFont typeface="Arial" panose="020B0604020202020204" pitchFamily="34" charset="0"/>
              <a:buChar char="•"/>
            </a:pPr>
            <a:r>
              <a:rPr lang="en-US" dirty="0" err="1" smtClean="0"/>
              <a:t>CGIFill</a:t>
            </a:r>
            <a:endParaRPr lang="en-US" dirty="0" smtClean="0"/>
          </a:p>
          <a:p>
            <a:pPr marL="285750" indent="-285750">
              <a:buFont typeface="Arial" panose="020B0604020202020204" pitchFamily="34" charset="0"/>
              <a:buChar char="•"/>
            </a:pPr>
            <a:r>
              <a:rPr lang="en-US" dirty="0" smtClean="0"/>
              <a:t>Background</a:t>
            </a:r>
          </a:p>
          <a:p>
            <a:pPr marL="285750" indent="-285750">
              <a:buFont typeface="Arial" panose="020B0604020202020204" pitchFamily="34" charset="0"/>
              <a:buChar char="•"/>
            </a:pPr>
            <a:r>
              <a:rPr lang="en-US" dirty="0" smtClean="0"/>
              <a:t>Pattern</a:t>
            </a:r>
            <a:endParaRPr lang="en-US" dirty="0"/>
          </a:p>
        </p:txBody>
      </p:sp>
      <p:sp>
        <p:nvSpPr>
          <p:cNvPr id="5" name="Rectangle 4"/>
          <p:cNvSpPr/>
          <p:nvPr/>
        </p:nvSpPr>
        <p:spPr bwMode="auto">
          <a:xfrm>
            <a:off x="4967430" y="1013892"/>
            <a:ext cx="1819792" cy="1918889"/>
          </a:xfrm>
          <a:prstGeom prst="rect">
            <a:avLst/>
          </a:prstGeom>
          <a:gradFill>
            <a:gsLst>
              <a:gs pos="58000">
                <a:schemeClr val="accent1">
                  <a:lumMod val="50000"/>
                </a:schemeClr>
              </a:gs>
              <a:gs pos="0">
                <a:schemeClr val="accent1">
                  <a:lumMod val="10000"/>
                </a:schemeClr>
              </a:gs>
              <a:gs pos="100000">
                <a:schemeClr val="accent5"/>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6" name="TextBox 5"/>
          <p:cNvSpPr txBox="1"/>
          <p:nvPr/>
        </p:nvSpPr>
        <p:spPr>
          <a:xfrm>
            <a:off x="4967430" y="2926183"/>
            <a:ext cx="1853576" cy="369332"/>
          </a:xfrm>
          <a:prstGeom prst="rect">
            <a:avLst/>
          </a:prstGeom>
          <a:noFill/>
        </p:spPr>
        <p:txBody>
          <a:bodyPr wrap="square" rtlCol="0">
            <a:spAutoFit/>
          </a:bodyPr>
          <a:lstStyle/>
          <a:p>
            <a:r>
              <a:rPr lang="en-US" dirty="0" smtClean="0"/>
              <a:t>Gradient</a:t>
            </a:r>
            <a:endParaRPr lang="en-US" dirty="0"/>
          </a:p>
        </p:txBody>
      </p:sp>
      <p:sp>
        <p:nvSpPr>
          <p:cNvPr id="7" name="Rectangle 6"/>
          <p:cNvSpPr/>
          <p:nvPr/>
        </p:nvSpPr>
        <p:spPr bwMode="auto">
          <a:xfrm>
            <a:off x="6884068" y="1007294"/>
            <a:ext cx="1819792" cy="19188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8" name="Rounded Rectangle 7"/>
          <p:cNvSpPr/>
          <p:nvPr/>
        </p:nvSpPr>
        <p:spPr bwMode="auto">
          <a:xfrm>
            <a:off x="7145326" y="1138098"/>
            <a:ext cx="364859" cy="1378356"/>
          </a:xfrm>
          <a:prstGeom prst="roundRect">
            <a:avLst/>
          </a:prstGeom>
          <a:solidFill>
            <a:schemeClr val="tx2">
              <a:lumMod val="40000"/>
              <a:lumOff val="60000"/>
            </a:schemeClr>
          </a:solidFill>
          <a:ln w="9525" cap="flat" cmpd="sng" algn="ctr">
            <a:noFill/>
            <a:prstDash val="solid"/>
            <a:round/>
            <a:headEnd type="none" w="med" len="med"/>
            <a:tailEnd type="none" w="med" len="med"/>
          </a:ln>
          <a:effectLst>
            <a:softEdge rad="127000"/>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9" name="TextBox 8"/>
          <p:cNvSpPr txBox="1"/>
          <p:nvPr/>
        </p:nvSpPr>
        <p:spPr>
          <a:xfrm>
            <a:off x="6821006" y="2926183"/>
            <a:ext cx="1865962" cy="369332"/>
          </a:xfrm>
          <a:prstGeom prst="rect">
            <a:avLst/>
          </a:prstGeom>
          <a:noFill/>
        </p:spPr>
        <p:txBody>
          <a:bodyPr wrap="square" rtlCol="0">
            <a:spAutoFit/>
          </a:bodyPr>
          <a:lstStyle/>
          <a:p>
            <a:r>
              <a:rPr lang="en-US" dirty="0" err="1" smtClean="0"/>
              <a:t>DigitalPenDraw</a:t>
            </a:r>
            <a:endParaRPr lang="en-US" dirty="0"/>
          </a:p>
        </p:txBody>
      </p:sp>
      <p:sp>
        <p:nvSpPr>
          <p:cNvPr id="10" name="Rectangle 9"/>
          <p:cNvSpPr/>
          <p:nvPr/>
        </p:nvSpPr>
        <p:spPr bwMode="auto">
          <a:xfrm>
            <a:off x="6930238" y="3348849"/>
            <a:ext cx="1819792" cy="19188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1" name="Oval 10"/>
          <p:cNvSpPr/>
          <p:nvPr/>
        </p:nvSpPr>
        <p:spPr bwMode="auto">
          <a:xfrm>
            <a:off x="7214017" y="4018090"/>
            <a:ext cx="558550" cy="756745"/>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2" name="TextBox 11"/>
          <p:cNvSpPr txBox="1"/>
          <p:nvPr/>
        </p:nvSpPr>
        <p:spPr>
          <a:xfrm>
            <a:off x="6860983" y="5229626"/>
            <a:ext cx="1865962" cy="369332"/>
          </a:xfrm>
          <a:prstGeom prst="rect">
            <a:avLst/>
          </a:prstGeom>
          <a:noFill/>
        </p:spPr>
        <p:txBody>
          <a:bodyPr wrap="square" rtlCol="0">
            <a:spAutoFit/>
          </a:bodyPr>
          <a:lstStyle/>
          <a:p>
            <a:r>
              <a:rPr lang="en-US" dirty="0" err="1" smtClean="0"/>
              <a:t>CGIFill</a:t>
            </a:r>
            <a:endParaRPr lang="en-US" dirty="0" smtClean="0"/>
          </a:p>
        </p:txBody>
      </p:sp>
      <p:sp>
        <p:nvSpPr>
          <p:cNvPr id="13" name="Rectangle 12"/>
          <p:cNvSpPr/>
          <p:nvPr/>
        </p:nvSpPr>
        <p:spPr bwMode="auto">
          <a:xfrm>
            <a:off x="4967430" y="3348849"/>
            <a:ext cx="1819792" cy="19188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4" name="TextBox 13"/>
          <p:cNvSpPr txBox="1"/>
          <p:nvPr/>
        </p:nvSpPr>
        <p:spPr>
          <a:xfrm>
            <a:off x="4933646" y="5244550"/>
            <a:ext cx="1853576" cy="369332"/>
          </a:xfrm>
          <a:prstGeom prst="rect">
            <a:avLst/>
          </a:prstGeom>
          <a:noFill/>
        </p:spPr>
        <p:txBody>
          <a:bodyPr wrap="square" rtlCol="0">
            <a:spAutoFit/>
          </a:bodyPr>
          <a:lstStyle/>
          <a:p>
            <a:r>
              <a:rPr lang="en-US" dirty="0" err="1" smtClean="0"/>
              <a:t>CGIFill</a:t>
            </a:r>
            <a:endParaRPr lang="en-US" dirty="0"/>
          </a:p>
        </p:txBody>
      </p:sp>
      <p:sp>
        <p:nvSpPr>
          <p:cNvPr id="16" name="Rectangle 15"/>
          <p:cNvSpPr/>
          <p:nvPr/>
        </p:nvSpPr>
        <p:spPr bwMode="auto">
          <a:xfrm>
            <a:off x="5411119" y="3631459"/>
            <a:ext cx="977462" cy="1362385"/>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81693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CGI</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12</a:t>
            </a:fld>
            <a:endParaRPr lang="en-US"/>
          </a:p>
        </p:txBody>
      </p:sp>
      <p:sp>
        <p:nvSpPr>
          <p:cNvPr id="4" name="TextBox 3"/>
          <p:cNvSpPr txBox="1"/>
          <p:nvPr/>
        </p:nvSpPr>
        <p:spPr>
          <a:xfrm>
            <a:off x="240597" y="1042484"/>
            <a:ext cx="2575052"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OverlayObject</a:t>
            </a:r>
            <a:endParaRPr lang="en-US" dirty="0" smtClean="0"/>
          </a:p>
          <a:p>
            <a:pPr marL="285750" indent="-285750">
              <a:buFont typeface="Arial" panose="020B0604020202020204" pitchFamily="34" charset="0"/>
              <a:buChar char="•"/>
            </a:pPr>
            <a:r>
              <a:rPr lang="en-US" dirty="0" err="1" smtClean="0"/>
              <a:t>OverlayText</a:t>
            </a:r>
            <a:endParaRPr lang="en-US" dirty="0" smtClean="0"/>
          </a:p>
          <a:p>
            <a:pPr marL="285750" indent="-285750">
              <a:buFont typeface="Arial" panose="020B0604020202020204" pitchFamily="34" charset="0"/>
              <a:buChar char="•"/>
            </a:pPr>
            <a:r>
              <a:rPr lang="en-US" dirty="0" smtClean="0"/>
              <a:t>Handwriting</a:t>
            </a:r>
          </a:p>
          <a:p>
            <a:pPr marL="285750" indent="-285750">
              <a:buFont typeface="Arial" panose="020B0604020202020204" pitchFamily="34" charset="0"/>
              <a:buChar char="•"/>
            </a:pPr>
            <a:r>
              <a:rPr lang="en-US" dirty="0" err="1" smtClean="0"/>
              <a:t>DigitalPenDraw</a:t>
            </a:r>
            <a:endParaRPr lang="en-US" dirty="0"/>
          </a:p>
        </p:txBody>
      </p:sp>
      <p:pic>
        <p:nvPicPr>
          <p:cNvPr id="5" name="Picture 4"/>
          <p:cNvPicPr>
            <a:picLocks noChangeAspect="1"/>
          </p:cNvPicPr>
          <p:nvPr/>
        </p:nvPicPr>
        <p:blipFill>
          <a:blip r:embed="rId2"/>
          <a:stretch>
            <a:fillRect/>
          </a:stretch>
        </p:blipFill>
        <p:spPr>
          <a:xfrm>
            <a:off x="3112438" y="967364"/>
            <a:ext cx="2995323" cy="2004797"/>
          </a:xfrm>
          <a:prstGeom prst="rect">
            <a:avLst/>
          </a:prstGeom>
        </p:spPr>
      </p:pic>
      <p:pic>
        <p:nvPicPr>
          <p:cNvPr id="6" name="Picture 5"/>
          <p:cNvPicPr>
            <a:picLocks noChangeAspect="1"/>
          </p:cNvPicPr>
          <p:nvPr/>
        </p:nvPicPr>
        <p:blipFill>
          <a:blip r:embed="rId3"/>
          <a:stretch>
            <a:fillRect/>
          </a:stretch>
        </p:blipFill>
        <p:spPr>
          <a:xfrm>
            <a:off x="340142" y="3143590"/>
            <a:ext cx="3013075" cy="1938938"/>
          </a:xfrm>
          <a:prstGeom prst="rect">
            <a:avLst/>
          </a:prstGeom>
        </p:spPr>
      </p:pic>
      <p:sp>
        <p:nvSpPr>
          <p:cNvPr id="7" name="TextBox 6"/>
          <p:cNvSpPr txBox="1"/>
          <p:nvPr/>
        </p:nvSpPr>
        <p:spPr>
          <a:xfrm>
            <a:off x="3840063" y="5325158"/>
            <a:ext cx="2923309" cy="369332"/>
          </a:xfrm>
          <a:prstGeom prst="rect">
            <a:avLst/>
          </a:prstGeom>
          <a:noFill/>
        </p:spPr>
        <p:txBody>
          <a:bodyPr wrap="square" rtlCol="0">
            <a:spAutoFit/>
          </a:bodyPr>
          <a:lstStyle/>
          <a:p>
            <a:r>
              <a:rPr lang="en-US" dirty="0" smtClean="0"/>
              <a:t>Overlay object</a:t>
            </a:r>
            <a:endParaRPr lang="en-US" dirty="0"/>
          </a:p>
        </p:txBody>
      </p:sp>
      <p:pic>
        <p:nvPicPr>
          <p:cNvPr id="8" name="Picture 7"/>
          <p:cNvPicPr>
            <a:picLocks noChangeAspect="1"/>
          </p:cNvPicPr>
          <p:nvPr/>
        </p:nvPicPr>
        <p:blipFill>
          <a:blip r:embed="rId4"/>
          <a:stretch>
            <a:fillRect/>
          </a:stretch>
        </p:blipFill>
        <p:spPr>
          <a:xfrm>
            <a:off x="6220657" y="967364"/>
            <a:ext cx="2329039" cy="1892011"/>
          </a:xfrm>
          <a:prstGeom prst="rect">
            <a:avLst/>
          </a:prstGeom>
        </p:spPr>
      </p:pic>
      <p:sp>
        <p:nvSpPr>
          <p:cNvPr id="9" name="TextBox 8"/>
          <p:cNvSpPr txBox="1"/>
          <p:nvPr/>
        </p:nvSpPr>
        <p:spPr>
          <a:xfrm>
            <a:off x="6135686" y="2859375"/>
            <a:ext cx="2923309" cy="369332"/>
          </a:xfrm>
          <a:prstGeom prst="rect">
            <a:avLst/>
          </a:prstGeom>
          <a:noFill/>
        </p:spPr>
        <p:txBody>
          <a:bodyPr wrap="square" rtlCol="0">
            <a:spAutoFit/>
          </a:bodyPr>
          <a:lstStyle/>
          <a:p>
            <a:r>
              <a:rPr lang="en-US" dirty="0" smtClean="0"/>
              <a:t>handwriting</a:t>
            </a:r>
            <a:endParaRPr lang="en-US" dirty="0"/>
          </a:p>
        </p:txBody>
      </p:sp>
      <p:pic>
        <p:nvPicPr>
          <p:cNvPr id="10" name="Picture 9"/>
          <p:cNvPicPr>
            <a:picLocks noChangeAspect="1"/>
          </p:cNvPicPr>
          <p:nvPr/>
        </p:nvPicPr>
        <p:blipFill>
          <a:blip r:embed="rId5"/>
          <a:stretch>
            <a:fillRect/>
          </a:stretch>
        </p:blipFill>
        <p:spPr>
          <a:xfrm>
            <a:off x="6220657" y="3276980"/>
            <a:ext cx="1984038" cy="1474406"/>
          </a:xfrm>
          <a:prstGeom prst="rect">
            <a:avLst/>
          </a:prstGeom>
        </p:spPr>
      </p:pic>
      <p:sp>
        <p:nvSpPr>
          <p:cNvPr id="11" name="TextBox 10"/>
          <p:cNvSpPr txBox="1"/>
          <p:nvPr/>
        </p:nvSpPr>
        <p:spPr>
          <a:xfrm>
            <a:off x="6175476" y="4733698"/>
            <a:ext cx="2923309" cy="369332"/>
          </a:xfrm>
          <a:prstGeom prst="rect">
            <a:avLst/>
          </a:prstGeom>
          <a:noFill/>
        </p:spPr>
        <p:txBody>
          <a:bodyPr wrap="square" rtlCol="0">
            <a:spAutoFit/>
          </a:bodyPr>
          <a:lstStyle/>
          <a:p>
            <a:r>
              <a:rPr lang="en-US" dirty="0" smtClean="0"/>
              <a:t>Overlay Text</a:t>
            </a:r>
            <a:endParaRPr lang="en-US" dirty="0"/>
          </a:p>
        </p:txBody>
      </p:sp>
      <p:sp>
        <p:nvSpPr>
          <p:cNvPr id="12" name="TextBox 11"/>
          <p:cNvSpPr txBox="1"/>
          <p:nvPr/>
        </p:nvSpPr>
        <p:spPr>
          <a:xfrm>
            <a:off x="283779" y="5156365"/>
            <a:ext cx="2735149" cy="369332"/>
          </a:xfrm>
          <a:prstGeom prst="rect">
            <a:avLst/>
          </a:prstGeom>
          <a:noFill/>
        </p:spPr>
        <p:txBody>
          <a:bodyPr wrap="square" rtlCol="0">
            <a:spAutoFit/>
          </a:bodyPr>
          <a:lstStyle/>
          <a:p>
            <a:r>
              <a:rPr lang="en-US" dirty="0" smtClean="0"/>
              <a:t>Original</a:t>
            </a:r>
            <a:endParaRPr lang="en-US" dirty="0"/>
          </a:p>
        </p:txBody>
      </p:sp>
      <p:cxnSp>
        <p:nvCxnSpPr>
          <p:cNvPr id="14" name="Straight Arrow Connector 13"/>
          <p:cNvCxnSpPr/>
          <p:nvPr/>
        </p:nvCxnSpPr>
        <p:spPr bwMode="auto">
          <a:xfrm flipV="1">
            <a:off x="5301718" y="1947430"/>
            <a:ext cx="252248" cy="119993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bwMode="auto">
          <a:xfrm flipH="1" flipV="1">
            <a:off x="3851754" y="2549355"/>
            <a:ext cx="929011" cy="502869"/>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bwMode="auto">
          <a:xfrm flipH="1" flipV="1">
            <a:off x="6814235" y="1747720"/>
            <a:ext cx="783106" cy="1286857"/>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bwMode="auto">
          <a:xfrm flipV="1">
            <a:off x="6770164" y="3814933"/>
            <a:ext cx="170195" cy="936453"/>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6"/>
          <a:stretch>
            <a:fillRect/>
          </a:stretch>
        </p:blipFill>
        <p:spPr>
          <a:xfrm>
            <a:off x="3851046" y="3538072"/>
            <a:ext cx="2144448" cy="1821312"/>
          </a:xfrm>
          <a:prstGeom prst="rect">
            <a:avLst/>
          </a:prstGeom>
        </p:spPr>
      </p:pic>
      <p:sp>
        <p:nvSpPr>
          <p:cNvPr id="26" name="Rectangle 25"/>
          <p:cNvSpPr/>
          <p:nvPr/>
        </p:nvSpPr>
        <p:spPr>
          <a:xfrm>
            <a:off x="3613694" y="3075846"/>
            <a:ext cx="1774845" cy="369332"/>
          </a:xfrm>
          <a:prstGeom prst="rect">
            <a:avLst/>
          </a:prstGeom>
        </p:spPr>
        <p:txBody>
          <a:bodyPr wrap="none">
            <a:spAutoFit/>
          </a:bodyPr>
          <a:lstStyle/>
          <a:p>
            <a:r>
              <a:rPr lang="en-US" dirty="0" err="1"/>
              <a:t>DigitalPenDraw</a:t>
            </a:r>
            <a:endParaRPr lang="en-US" dirty="0"/>
          </a:p>
        </p:txBody>
      </p:sp>
      <p:cxnSp>
        <p:nvCxnSpPr>
          <p:cNvPr id="27" name="Straight Arrow Connector 26"/>
          <p:cNvCxnSpPr/>
          <p:nvPr/>
        </p:nvCxnSpPr>
        <p:spPr bwMode="auto">
          <a:xfrm flipH="1" flipV="1">
            <a:off x="5103967" y="4971642"/>
            <a:ext cx="457691" cy="552938"/>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244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13</a:t>
            </a:fld>
            <a:endParaRPr lang="en-US"/>
          </a:p>
        </p:txBody>
      </p:sp>
      <p:sp>
        <p:nvSpPr>
          <p:cNvPr id="4" name="TextBox 3"/>
          <p:cNvSpPr txBox="1"/>
          <p:nvPr/>
        </p:nvSpPr>
        <p:spPr>
          <a:xfrm>
            <a:off x="361188" y="1248156"/>
            <a:ext cx="8097012" cy="369332"/>
          </a:xfrm>
          <a:prstGeom prst="rect">
            <a:avLst/>
          </a:prstGeom>
          <a:noFill/>
        </p:spPr>
        <p:txBody>
          <a:bodyPr wrap="square" rtlCol="0">
            <a:spAutoFit/>
          </a:bodyPr>
          <a:lstStyle/>
          <a:p>
            <a:r>
              <a:rPr lang="en-US" dirty="0" smtClean="0"/>
              <a:t>Fill an area with a CGI Pattern</a:t>
            </a:r>
            <a:endParaRPr lang="en-US" dirty="0"/>
          </a:p>
        </p:txBody>
      </p:sp>
      <p:pic>
        <p:nvPicPr>
          <p:cNvPr id="5" name="Picture 4"/>
          <p:cNvPicPr>
            <a:picLocks noChangeAspect="1"/>
          </p:cNvPicPr>
          <p:nvPr/>
        </p:nvPicPr>
        <p:blipFill>
          <a:blip r:embed="rId2"/>
          <a:stretch>
            <a:fillRect/>
          </a:stretch>
        </p:blipFill>
        <p:spPr>
          <a:xfrm>
            <a:off x="955219" y="1742387"/>
            <a:ext cx="2765864" cy="3690069"/>
          </a:xfrm>
          <a:prstGeom prst="rect">
            <a:avLst/>
          </a:prstGeom>
        </p:spPr>
      </p:pic>
      <p:sp>
        <p:nvSpPr>
          <p:cNvPr id="6" name="TextBox 5"/>
          <p:cNvSpPr txBox="1"/>
          <p:nvPr/>
        </p:nvSpPr>
        <p:spPr>
          <a:xfrm>
            <a:off x="955219" y="5590543"/>
            <a:ext cx="1633574" cy="369332"/>
          </a:xfrm>
          <a:prstGeom prst="rect">
            <a:avLst/>
          </a:prstGeom>
          <a:noFill/>
        </p:spPr>
        <p:txBody>
          <a:bodyPr wrap="square" rtlCol="0">
            <a:spAutoFit/>
          </a:bodyPr>
          <a:lstStyle/>
          <a:p>
            <a:r>
              <a:rPr lang="en-US" dirty="0" smtClean="0"/>
              <a:t>original</a:t>
            </a:r>
            <a:endParaRPr lang="en-US" dirty="0"/>
          </a:p>
        </p:txBody>
      </p:sp>
      <p:sp>
        <p:nvSpPr>
          <p:cNvPr id="8" name="TextBox 7"/>
          <p:cNvSpPr txBox="1"/>
          <p:nvPr/>
        </p:nvSpPr>
        <p:spPr>
          <a:xfrm>
            <a:off x="3853511" y="5558275"/>
            <a:ext cx="1633574" cy="369332"/>
          </a:xfrm>
          <a:prstGeom prst="rect">
            <a:avLst/>
          </a:prstGeom>
          <a:noFill/>
        </p:spPr>
        <p:txBody>
          <a:bodyPr wrap="square" rtlCol="0">
            <a:spAutoFit/>
          </a:bodyPr>
          <a:lstStyle/>
          <a:p>
            <a:r>
              <a:rPr lang="en-US" dirty="0" smtClean="0"/>
              <a:t> with pattern</a:t>
            </a:r>
          </a:p>
        </p:txBody>
      </p:sp>
      <p:pic>
        <p:nvPicPr>
          <p:cNvPr id="7" name="Picture 6"/>
          <p:cNvPicPr>
            <a:picLocks noChangeAspect="1"/>
          </p:cNvPicPr>
          <p:nvPr/>
        </p:nvPicPr>
        <p:blipFill>
          <a:blip r:embed="rId3"/>
          <a:stretch>
            <a:fillRect/>
          </a:stretch>
        </p:blipFill>
        <p:spPr>
          <a:xfrm>
            <a:off x="3941064" y="1742386"/>
            <a:ext cx="2755703" cy="3690069"/>
          </a:xfrm>
          <a:prstGeom prst="rect">
            <a:avLst/>
          </a:prstGeom>
        </p:spPr>
      </p:pic>
      <p:sp>
        <p:nvSpPr>
          <p:cNvPr id="10" name="Rectangle 9"/>
          <p:cNvSpPr/>
          <p:nvPr/>
        </p:nvSpPr>
        <p:spPr bwMode="auto">
          <a:xfrm>
            <a:off x="955219" y="3394850"/>
            <a:ext cx="1060704" cy="203760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1" name="Rectangle 10"/>
          <p:cNvSpPr/>
          <p:nvPr/>
        </p:nvSpPr>
        <p:spPr bwMode="auto">
          <a:xfrm>
            <a:off x="3941064" y="3361182"/>
            <a:ext cx="1060704" cy="203760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1431490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CGIFill</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14</a:t>
            </a:fld>
            <a:endParaRPr lang="en-US"/>
          </a:p>
        </p:txBody>
      </p:sp>
      <p:pic>
        <p:nvPicPr>
          <p:cNvPr id="4" name="Picture 3"/>
          <p:cNvPicPr>
            <a:picLocks noChangeAspect="1"/>
          </p:cNvPicPr>
          <p:nvPr/>
        </p:nvPicPr>
        <p:blipFill>
          <a:blip r:embed="rId2"/>
          <a:stretch>
            <a:fillRect/>
          </a:stretch>
        </p:blipFill>
        <p:spPr>
          <a:xfrm>
            <a:off x="1089532" y="1656451"/>
            <a:ext cx="2765864" cy="3690069"/>
          </a:xfrm>
          <a:prstGeom prst="rect">
            <a:avLst/>
          </a:prstGeom>
        </p:spPr>
      </p:pic>
      <p:sp>
        <p:nvSpPr>
          <p:cNvPr id="5" name="TextBox 4"/>
          <p:cNvSpPr txBox="1"/>
          <p:nvPr/>
        </p:nvSpPr>
        <p:spPr>
          <a:xfrm>
            <a:off x="1089532" y="5346519"/>
            <a:ext cx="1633574" cy="369332"/>
          </a:xfrm>
          <a:prstGeom prst="rect">
            <a:avLst/>
          </a:prstGeom>
          <a:noFill/>
        </p:spPr>
        <p:txBody>
          <a:bodyPr wrap="square" rtlCol="0">
            <a:spAutoFit/>
          </a:bodyPr>
          <a:lstStyle/>
          <a:p>
            <a:r>
              <a:rPr lang="en-US" dirty="0" smtClean="0"/>
              <a:t>original</a:t>
            </a:r>
            <a:endParaRPr lang="en-US" dirty="0"/>
          </a:p>
        </p:txBody>
      </p:sp>
      <p:sp>
        <p:nvSpPr>
          <p:cNvPr id="7" name="TextBox 6"/>
          <p:cNvSpPr txBox="1"/>
          <p:nvPr/>
        </p:nvSpPr>
        <p:spPr>
          <a:xfrm>
            <a:off x="4023214" y="5318374"/>
            <a:ext cx="1633574" cy="369332"/>
          </a:xfrm>
          <a:prstGeom prst="rect">
            <a:avLst/>
          </a:prstGeom>
          <a:noFill/>
        </p:spPr>
        <p:txBody>
          <a:bodyPr wrap="square" rtlCol="0">
            <a:spAutoFit/>
          </a:bodyPr>
          <a:lstStyle/>
          <a:p>
            <a:r>
              <a:rPr lang="en-US" dirty="0" smtClean="0"/>
              <a:t>Fill</a:t>
            </a:r>
          </a:p>
        </p:txBody>
      </p:sp>
      <p:pic>
        <p:nvPicPr>
          <p:cNvPr id="8" name="Picture 7"/>
          <p:cNvPicPr>
            <a:picLocks noChangeAspect="1"/>
          </p:cNvPicPr>
          <p:nvPr/>
        </p:nvPicPr>
        <p:blipFill>
          <a:blip r:embed="rId2"/>
          <a:stretch>
            <a:fillRect/>
          </a:stretch>
        </p:blipFill>
        <p:spPr>
          <a:xfrm>
            <a:off x="4023214" y="1656450"/>
            <a:ext cx="2765864" cy="3690069"/>
          </a:xfrm>
          <a:prstGeom prst="rect">
            <a:avLst/>
          </a:prstGeom>
        </p:spPr>
      </p:pic>
      <p:pic>
        <p:nvPicPr>
          <p:cNvPr id="6" name="Picture 5"/>
          <p:cNvPicPr>
            <a:picLocks noChangeAspect="1"/>
          </p:cNvPicPr>
          <p:nvPr/>
        </p:nvPicPr>
        <p:blipFill>
          <a:blip r:embed="rId3"/>
          <a:stretch>
            <a:fillRect/>
          </a:stretch>
        </p:blipFill>
        <p:spPr>
          <a:xfrm>
            <a:off x="5997743" y="2708808"/>
            <a:ext cx="554390" cy="740842"/>
          </a:xfrm>
          <a:prstGeom prst="rect">
            <a:avLst/>
          </a:prstGeom>
        </p:spPr>
      </p:pic>
      <p:sp>
        <p:nvSpPr>
          <p:cNvPr id="9" name="TextBox 8"/>
          <p:cNvSpPr txBox="1"/>
          <p:nvPr/>
        </p:nvSpPr>
        <p:spPr>
          <a:xfrm>
            <a:off x="499992" y="945931"/>
            <a:ext cx="8031405" cy="369332"/>
          </a:xfrm>
          <a:prstGeom prst="rect">
            <a:avLst/>
          </a:prstGeom>
          <a:noFill/>
        </p:spPr>
        <p:txBody>
          <a:bodyPr wrap="square" rtlCol="0">
            <a:spAutoFit/>
          </a:bodyPr>
          <a:lstStyle/>
          <a:p>
            <a:r>
              <a:rPr lang="en-US" dirty="0" smtClean="0"/>
              <a:t>Fill is used to make a solid color area in an image. </a:t>
            </a:r>
            <a:endParaRPr lang="en-US" dirty="0"/>
          </a:p>
        </p:txBody>
      </p:sp>
    </p:spTree>
    <p:extLst>
      <p:ext uri="{BB962C8B-B14F-4D97-AF65-F5344CB8AC3E}">
        <p14:creationId xmlns:p14="http://schemas.microsoft.com/office/powerpoint/2010/main" val="4081352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15</a:t>
            </a:fld>
            <a:endParaRPr lang="en-US"/>
          </a:p>
        </p:txBody>
      </p:sp>
      <p:sp>
        <p:nvSpPr>
          <p:cNvPr id="4" name="TextBox 3"/>
          <p:cNvSpPr txBox="1"/>
          <p:nvPr/>
        </p:nvSpPr>
        <p:spPr>
          <a:xfrm>
            <a:off x="306324" y="1088136"/>
            <a:ext cx="3085514"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Vibrance</a:t>
            </a:r>
            <a:endParaRPr lang="en-US" dirty="0" smtClean="0"/>
          </a:p>
          <a:p>
            <a:pPr marL="285750" indent="-285750">
              <a:buFont typeface="Arial" panose="020B0604020202020204" pitchFamily="34" charset="0"/>
              <a:buChar char="•"/>
            </a:pPr>
            <a:r>
              <a:rPr lang="en-US" dirty="0" smtClean="0"/>
              <a:t>Hue</a:t>
            </a:r>
          </a:p>
          <a:p>
            <a:pPr marL="285750" indent="-285750">
              <a:buFont typeface="Arial" panose="020B0604020202020204" pitchFamily="34" charset="0"/>
              <a:buChar char="•"/>
            </a:pPr>
            <a:r>
              <a:rPr lang="en-US" dirty="0" err="1" smtClean="0"/>
              <a:t>ColorBalance</a:t>
            </a:r>
            <a:endParaRPr lang="en-US" dirty="0" smtClean="0"/>
          </a:p>
          <a:p>
            <a:pPr marL="285750" indent="-285750">
              <a:buFont typeface="Arial" panose="020B0604020202020204" pitchFamily="34" charset="0"/>
              <a:buChar char="•"/>
            </a:pPr>
            <a:r>
              <a:rPr lang="en-US" dirty="0" err="1" smtClean="0"/>
              <a:t>ColorInterpolation</a:t>
            </a:r>
            <a:endParaRPr lang="en-US" dirty="0" smtClean="0"/>
          </a:p>
          <a:p>
            <a:pPr marL="285750" indent="-285750">
              <a:buFont typeface="Arial" panose="020B0604020202020204" pitchFamily="34" charset="0"/>
              <a:buChar char="•"/>
            </a:pPr>
            <a:r>
              <a:rPr lang="en-US" dirty="0" smtClean="0"/>
              <a:t>Saturation</a:t>
            </a:r>
            <a:endParaRPr lang="en-US" dirty="0"/>
          </a:p>
        </p:txBody>
      </p:sp>
      <p:cxnSp>
        <p:nvCxnSpPr>
          <p:cNvPr id="9" name="Straight Connector 8"/>
          <p:cNvCxnSpPr/>
          <p:nvPr/>
        </p:nvCxnSpPr>
        <p:spPr bwMode="auto">
          <a:xfrm>
            <a:off x="6818023" y="3656332"/>
            <a:ext cx="1963933" cy="0"/>
          </a:xfrm>
          <a:prstGeom prst="line">
            <a:avLst/>
          </a:prstGeom>
          <a:solidFill>
            <a:schemeClr val="accent1"/>
          </a:solidFill>
          <a:ln w="76200" cap="flat" cmpd="sng" algn="ctr">
            <a:solidFill>
              <a:srgbClr val="FF0000"/>
            </a:solidFill>
            <a:prstDash val="solid"/>
            <a:round/>
            <a:headEnd type="none" w="med" len="med"/>
            <a:tailEnd type="triangle" w="med" len="med"/>
          </a:ln>
          <a:effectLst/>
        </p:spPr>
      </p:cxnSp>
      <p:cxnSp>
        <p:nvCxnSpPr>
          <p:cNvPr id="11" name="Straight Connector 10"/>
          <p:cNvCxnSpPr/>
          <p:nvPr/>
        </p:nvCxnSpPr>
        <p:spPr bwMode="auto">
          <a:xfrm flipH="1">
            <a:off x="5590002" y="3673459"/>
            <a:ext cx="1279259" cy="1511144"/>
          </a:xfrm>
          <a:prstGeom prst="line">
            <a:avLst/>
          </a:prstGeom>
          <a:solidFill>
            <a:schemeClr val="accent1"/>
          </a:solidFill>
          <a:ln w="76200" cap="flat" cmpd="sng" algn="ctr">
            <a:solidFill>
              <a:srgbClr val="00B0F0"/>
            </a:solidFill>
            <a:prstDash val="solid"/>
            <a:round/>
            <a:headEnd type="none" w="med" len="med"/>
            <a:tailEnd type="arrow" w="med" len="med"/>
          </a:ln>
          <a:effectLst/>
        </p:spPr>
      </p:cxnSp>
      <p:cxnSp>
        <p:nvCxnSpPr>
          <p:cNvPr id="13" name="Straight Connector 12"/>
          <p:cNvCxnSpPr/>
          <p:nvPr/>
        </p:nvCxnSpPr>
        <p:spPr bwMode="auto">
          <a:xfrm flipV="1">
            <a:off x="6869261" y="2333297"/>
            <a:ext cx="1025660" cy="1340163"/>
          </a:xfrm>
          <a:prstGeom prst="line">
            <a:avLst/>
          </a:prstGeom>
          <a:solidFill>
            <a:schemeClr val="accent1"/>
          </a:solidFill>
          <a:ln w="76200" cap="flat" cmpd="sng" algn="ctr">
            <a:solidFill>
              <a:srgbClr val="FFFF00"/>
            </a:solidFill>
            <a:prstDash val="solid"/>
            <a:round/>
            <a:headEnd type="none" w="med" len="med"/>
            <a:tailEnd type="arrow" w="med" len="med"/>
          </a:ln>
          <a:effectLst/>
        </p:spPr>
      </p:cxnSp>
      <p:cxnSp>
        <p:nvCxnSpPr>
          <p:cNvPr id="20" name="Straight Connector 19"/>
          <p:cNvCxnSpPr/>
          <p:nvPr/>
        </p:nvCxnSpPr>
        <p:spPr bwMode="auto">
          <a:xfrm flipH="1" flipV="1">
            <a:off x="4896319" y="3631894"/>
            <a:ext cx="1995466" cy="24438"/>
          </a:xfrm>
          <a:prstGeom prst="line">
            <a:avLst/>
          </a:prstGeom>
          <a:solidFill>
            <a:schemeClr val="accent1"/>
          </a:solidFill>
          <a:ln w="76200" cap="flat" cmpd="sng" algn="ctr">
            <a:solidFill>
              <a:srgbClr val="00B050"/>
            </a:solidFill>
            <a:prstDash val="solid"/>
            <a:round/>
            <a:headEnd type="none" w="med" len="med"/>
            <a:tailEnd type="triangle" w="med" len="med"/>
          </a:ln>
          <a:effectLst/>
        </p:spPr>
      </p:cxnSp>
      <p:sp>
        <p:nvSpPr>
          <p:cNvPr id="25" name="Oval 24"/>
          <p:cNvSpPr/>
          <p:nvPr/>
        </p:nvSpPr>
        <p:spPr bwMode="auto">
          <a:xfrm>
            <a:off x="6680075" y="3504449"/>
            <a:ext cx="376119" cy="312355"/>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33" name="TextBox 32"/>
          <p:cNvSpPr txBox="1"/>
          <p:nvPr/>
        </p:nvSpPr>
        <p:spPr>
          <a:xfrm>
            <a:off x="2404177" y="3563157"/>
            <a:ext cx="3072024" cy="369332"/>
          </a:xfrm>
          <a:prstGeom prst="rect">
            <a:avLst/>
          </a:prstGeom>
          <a:noFill/>
        </p:spPr>
        <p:txBody>
          <a:bodyPr wrap="square" rtlCol="0">
            <a:spAutoFit/>
          </a:bodyPr>
          <a:lstStyle/>
          <a:p>
            <a:r>
              <a:rPr lang="en-US" dirty="0" smtClean="0"/>
              <a:t>Increase saturation</a:t>
            </a:r>
            <a:endParaRPr lang="en-US" dirty="0"/>
          </a:p>
        </p:txBody>
      </p:sp>
      <p:sp>
        <p:nvSpPr>
          <p:cNvPr id="34" name="TextBox 33"/>
          <p:cNvSpPr txBox="1"/>
          <p:nvPr/>
        </p:nvSpPr>
        <p:spPr>
          <a:xfrm>
            <a:off x="5935417" y="1112202"/>
            <a:ext cx="3072024" cy="369332"/>
          </a:xfrm>
          <a:prstGeom prst="rect">
            <a:avLst/>
          </a:prstGeom>
          <a:noFill/>
        </p:spPr>
        <p:txBody>
          <a:bodyPr wrap="square" rtlCol="0">
            <a:spAutoFit/>
          </a:bodyPr>
          <a:lstStyle/>
          <a:p>
            <a:r>
              <a:rPr lang="en-US" dirty="0" smtClean="0"/>
              <a:t>Increase brightness</a:t>
            </a:r>
            <a:endParaRPr lang="en-US" dirty="0"/>
          </a:p>
        </p:txBody>
      </p:sp>
      <p:sp>
        <p:nvSpPr>
          <p:cNvPr id="35" name="TextBox 34"/>
          <p:cNvSpPr txBox="1"/>
          <p:nvPr/>
        </p:nvSpPr>
        <p:spPr>
          <a:xfrm>
            <a:off x="5998479" y="6228035"/>
            <a:ext cx="3072024" cy="369332"/>
          </a:xfrm>
          <a:prstGeom prst="rect">
            <a:avLst/>
          </a:prstGeom>
          <a:noFill/>
        </p:spPr>
        <p:txBody>
          <a:bodyPr wrap="square" rtlCol="0">
            <a:spAutoFit/>
          </a:bodyPr>
          <a:lstStyle/>
          <a:p>
            <a:r>
              <a:rPr lang="en-US" dirty="0" smtClean="0"/>
              <a:t>Decrease brightness</a:t>
            </a:r>
            <a:endParaRPr lang="en-US" dirty="0"/>
          </a:p>
        </p:txBody>
      </p:sp>
      <p:cxnSp>
        <p:nvCxnSpPr>
          <p:cNvPr id="37" name="Straight Arrow Connector 36"/>
          <p:cNvCxnSpPr/>
          <p:nvPr/>
        </p:nvCxnSpPr>
        <p:spPr bwMode="auto">
          <a:xfrm flipV="1">
            <a:off x="4446243" y="3644114"/>
            <a:ext cx="517643" cy="195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4409840" y="3848699"/>
            <a:ext cx="1204936" cy="12413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flipV="1">
            <a:off x="4446243" y="2486447"/>
            <a:ext cx="3088248" cy="133781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5" name="Straight Arrow Connector 44"/>
          <p:cNvCxnSpPr/>
          <p:nvPr/>
        </p:nvCxnSpPr>
        <p:spPr bwMode="auto">
          <a:xfrm flipH="1" flipV="1">
            <a:off x="4963886" y="1923393"/>
            <a:ext cx="1854137" cy="1708501"/>
          </a:xfrm>
          <a:prstGeom prst="straightConnector1">
            <a:avLst/>
          </a:prstGeom>
          <a:ln w="952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p:cNvSpPr txBox="1"/>
          <p:nvPr/>
        </p:nvSpPr>
        <p:spPr>
          <a:xfrm>
            <a:off x="3477422" y="1228247"/>
            <a:ext cx="2923378" cy="646331"/>
          </a:xfrm>
          <a:prstGeom prst="rect">
            <a:avLst/>
          </a:prstGeom>
          <a:noFill/>
        </p:spPr>
        <p:txBody>
          <a:bodyPr wrap="square" rtlCol="0">
            <a:spAutoFit/>
          </a:bodyPr>
          <a:lstStyle/>
          <a:p>
            <a:r>
              <a:rPr lang="en-US" dirty="0" smtClean="0"/>
              <a:t>Increase </a:t>
            </a:r>
            <a:r>
              <a:rPr lang="en-US" dirty="0" err="1" smtClean="0"/>
              <a:t>vibrance</a:t>
            </a:r>
            <a:endParaRPr lang="en-US" dirty="0" smtClean="0"/>
          </a:p>
          <a:p>
            <a:r>
              <a:rPr lang="en-US" dirty="0" smtClean="0"/>
              <a:t>(brightness + saturation)</a:t>
            </a:r>
            <a:endParaRPr lang="en-US" dirty="0"/>
          </a:p>
        </p:txBody>
      </p:sp>
      <p:cxnSp>
        <p:nvCxnSpPr>
          <p:cNvPr id="7" name="Straight Connector 6"/>
          <p:cNvCxnSpPr/>
          <p:nvPr/>
        </p:nvCxnSpPr>
        <p:spPr bwMode="auto">
          <a:xfrm flipV="1">
            <a:off x="6869261" y="3737083"/>
            <a:ext cx="0" cy="2490952"/>
          </a:xfrm>
          <a:prstGeom prst="line">
            <a:avLst/>
          </a:prstGeom>
          <a:solidFill>
            <a:schemeClr val="accent1"/>
          </a:solidFill>
          <a:ln w="76200" cap="flat" cmpd="sng" algn="ctr">
            <a:solidFill>
              <a:schemeClr val="tx1"/>
            </a:solidFill>
            <a:prstDash val="solid"/>
            <a:round/>
            <a:headEnd type="arrow" w="med" len="med"/>
            <a:tailEnd type="none" w="med" len="med"/>
          </a:ln>
          <a:effectLst/>
        </p:spPr>
      </p:cxnSp>
      <p:sp>
        <p:nvSpPr>
          <p:cNvPr id="56" name="Curved Right Arrow 55"/>
          <p:cNvSpPr/>
          <p:nvPr/>
        </p:nvSpPr>
        <p:spPr bwMode="auto">
          <a:xfrm>
            <a:off x="5614776" y="3184838"/>
            <a:ext cx="1941411" cy="1056179"/>
          </a:xfrm>
          <a:prstGeom prst="curv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cxnSp>
        <p:nvCxnSpPr>
          <p:cNvPr id="17" name="Straight Connector 16"/>
          <p:cNvCxnSpPr/>
          <p:nvPr/>
        </p:nvCxnSpPr>
        <p:spPr bwMode="auto">
          <a:xfrm>
            <a:off x="6869261" y="1431236"/>
            <a:ext cx="0" cy="2110421"/>
          </a:xfrm>
          <a:prstGeom prst="line">
            <a:avLst/>
          </a:prstGeom>
          <a:solidFill>
            <a:schemeClr val="accent1"/>
          </a:solidFill>
          <a:ln w="76200" cap="flat" cmpd="sng" algn="ctr">
            <a:solidFill>
              <a:schemeClr val="bg1">
                <a:lumMod val="85000"/>
              </a:schemeClr>
            </a:solidFill>
            <a:prstDash val="solid"/>
            <a:round/>
            <a:headEnd type="arrow" w="med" len="med"/>
            <a:tailEnd type="none" w="med" len="med"/>
          </a:ln>
          <a:effectLst/>
        </p:spPr>
      </p:cxnSp>
      <p:cxnSp>
        <p:nvCxnSpPr>
          <p:cNvPr id="43" name="Straight Arrow Connector 42"/>
          <p:cNvCxnSpPr/>
          <p:nvPr/>
        </p:nvCxnSpPr>
        <p:spPr bwMode="auto">
          <a:xfrm flipV="1">
            <a:off x="4409840" y="3656332"/>
            <a:ext cx="4126061" cy="1829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Box 46"/>
          <p:cNvSpPr txBox="1"/>
          <p:nvPr/>
        </p:nvSpPr>
        <p:spPr>
          <a:xfrm rot="280874">
            <a:off x="6174904" y="3775921"/>
            <a:ext cx="1974366" cy="369332"/>
          </a:xfrm>
          <a:prstGeom prst="rect">
            <a:avLst/>
          </a:prstGeom>
          <a:noFill/>
        </p:spPr>
        <p:txBody>
          <a:bodyPr wrap="square" rtlCol="0">
            <a:spAutoFit/>
          </a:bodyPr>
          <a:lstStyle/>
          <a:p>
            <a:r>
              <a:rPr lang="en-US" dirty="0" smtClean="0"/>
              <a:t>Hue change</a:t>
            </a:r>
            <a:endParaRPr lang="en-US" dirty="0"/>
          </a:p>
        </p:txBody>
      </p:sp>
    </p:spTree>
    <p:extLst>
      <p:ext uri="{BB962C8B-B14F-4D97-AF65-F5344CB8AC3E}">
        <p14:creationId xmlns:p14="http://schemas.microsoft.com/office/powerpoint/2010/main" val="1482074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Vibrance</a:t>
            </a:r>
            <a:r>
              <a:rPr lang="en-US" dirty="0" smtClean="0"/>
              <a:t> </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16</a:t>
            </a:fld>
            <a:endParaRPr lang="en-US"/>
          </a:p>
        </p:txBody>
      </p:sp>
      <p:pic>
        <p:nvPicPr>
          <p:cNvPr id="4" name="Picture 3"/>
          <p:cNvPicPr>
            <a:picLocks noChangeAspect="1"/>
          </p:cNvPicPr>
          <p:nvPr/>
        </p:nvPicPr>
        <p:blipFill>
          <a:blip r:embed="rId2"/>
          <a:stretch>
            <a:fillRect/>
          </a:stretch>
        </p:blipFill>
        <p:spPr>
          <a:xfrm>
            <a:off x="164263" y="1199476"/>
            <a:ext cx="2765864" cy="3690069"/>
          </a:xfrm>
          <a:prstGeom prst="rect">
            <a:avLst/>
          </a:prstGeom>
        </p:spPr>
      </p:pic>
      <p:sp>
        <p:nvSpPr>
          <p:cNvPr id="5" name="TextBox 4"/>
          <p:cNvSpPr txBox="1"/>
          <p:nvPr/>
        </p:nvSpPr>
        <p:spPr>
          <a:xfrm>
            <a:off x="63679" y="4882634"/>
            <a:ext cx="1633574" cy="369332"/>
          </a:xfrm>
          <a:prstGeom prst="rect">
            <a:avLst/>
          </a:prstGeom>
          <a:noFill/>
        </p:spPr>
        <p:txBody>
          <a:bodyPr wrap="square" rtlCol="0">
            <a:spAutoFit/>
          </a:bodyPr>
          <a:lstStyle/>
          <a:p>
            <a:r>
              <a:rPr lang="en-US" dirty="0" smtClean="0"/>
              <a:t>original</a:t>
            </a:r>
            <a:endParaRPr lang="en-US" dirty="0"/>
          </a:p>
        </p:txBody>
      </p:sp>
      <p:sp>
        <p:nvSpPr>
          <p:cNvPr id="7" name="TextBox 6"/>
          <p:cNvSpPr txBox="1"/>
          <p:nvPr/>
        </p:nvSpPr>
        <p:spPr>
          <a:xfrm>
            <a:off x="2962847" y="4896387"/>
            <a:ext cx="2563697" cy="369332"/>
          </a:xfrm>
          <a:prstGeom prst="rect">
            <a:avLst/>
          </a:prstGeom>
          <a:noFill/>
        </p:spPr>
        <p:txBody>
          <a:bodyPr wrap="square" rtlCol="0">
            <a:spAutoFit/>
          </a:bodyPr>
          <a:lstStyle/>
          <a:p>
            <a:r>
              <a:rPr lang="en-US" dirty="0" err="1" smtClean="0"/>
              <a:t>Vibrance</a:t>
            </a:r>
            <a:r>
              <a:rPr lang="en-US" dirty="0" smtClean="0"/>
              <a:t> increase</a:t>
            </a:r>
          </a:p>
        </p:txBody>
      </p:sp>
      <p:sp>
        <p:nvSpPr>
          <p:cNvPr id="9" name="TextBox 8"/>
          <p:cNvSpPr txBox="1"/>
          <p:nvPr/>
        </p:nvSpPr>
        <p:spPr>
          <a:xfrm>
            <a:off x="5888212" y="4882634"/>
            <a:ext cx="2309384" cy="369332"/>
          </a:xfrm>
          <a:prstGeom prst="rect">
            <a:avLst/>
          </a:prstGeom>
          <a:noFill/>
        </p:spPr>
        <p:txBody>
          <a:bodyPr wrap="square" rtlCol="0">
            <a:spAutoFit/>
          </a:bodyPr>
          <a:lstStyle/>
          <a:p>
            <a:r>
              <a:rPr lang="en-US" dirty="0" err="1" smtClean="0"/>
              <a:t>Vibrance</a:t>
            </a:r>
            <a:r>
              <a:rPr lang="en-US" dirty="0" smtClean="0"/>
              <a:t> decrease</a:t>
            </a:r>
          </a:p>
        </p:txBody>
      </p:sp>
      <p:pic>
        <p:nvPicPr>
          <p:cNvPr id="6" name="Picture 5"/>
          <p:cNvPicPr>
            <a:picLocks noChangeAspect="1"/>
          </p:cNvPicPr>
          <p:nvPr/>
        </p:nvPicPr>
        <p:blipFill>
          <a:blip r:embed="rId3"/>
          <a:stretch>
            <a:fillRect/>
          </a:stretch>
        </p:blipFill>
        <p:spPr>
          <a:xfrm>
            <a:off x="3030711" y="1185654"/>
            <a:ext cx="2756917" cy="3696980"/>
          </a:xfrm>
          <a:prstGeom prst="rect">
            <a:avLst/>
          </a:prstGeom>
        </p:spPr>
      </p:pic>
      <p:pic>
        <p:nvPicPr>
          <p:cNvPr id="10" name="Picture 9"/>
          <p:cNvPicPr>
            <a:picLocks noChangeAspect="1"/>
          </p:cNvPicPr>
          <p:nvPr/>
        </p:nvPicPr>
        <p:blipFill>
          <a:blip r:embed="rId4"/>
          <a:stretch>
            <a:fillRect/>
          </a:stretch>
        </p:blipFill>
        <p:spPr>
          <a:xfrm>
            <a:off x="5933083" y="1185653"/>
            <a:ext cx="2782482" cy="3710733"/>
          </a:xfrm>
          <a:prstGeom prst="rect">
            <a:avLst/>
          </a:prstGeom>
        </p:spPr>
      </p:pic>
      <p:sp>
        <p:nvSpPr>
          <p:cNvPr id="11" name="TextBox 10"/>
          <p:cNvSpPr txBox="1"/>
          <p:nvPr/>
        </p:nvSpPr>
        <p:spPr>
          <a:xfrm>
            <a:off x="225222" y="5391807"/>
            <a:ext cx="8153024" cy="369332"/>
          </a:xfrm>
          <a:prstGeom prst="rect">
            <a:avLst/>
          </a:prstGeom>
          <a:noFill/>
        </p:spPr>
        <p:txBody>
          <a:bodyPr wrap="square" rtlCol="0">
            <a:spAutoFit/>
          </a:bodyPr>
          <a:lstStyle/>
          <a:p>
            <a:r>
              <a:rPr lang="en-US" dirty="0" err="1" smtClean="0"/>
              <a:t>Vibrance</a:t>
            </a:r>
            <a:r>
              <a:rPr lang="en-US" dirty="0" smtClean="0"/>
              <a:t> changes both the brightness and the saturation of the colors. </a:t>
            </a:r>
            <a:endParaRPr lang="en-US" dirty="0"/>
          </a:p>
        </p:txBody>
      </p:sp>
    </p:spTree>
    <p:extLst>
      <p:ext uri="{BB962C8B-B14F-4D97-AF65-F5344CB8AC3E}">
        <p14:creationId xmlns:p14="http://schemas.microsoft.com/office/powerpoint/2010/main" val="123877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Saturation</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17</a:t>
            </a:fld>
            <a:endParaRPr lang="en-US"/>
          </a:p>
        </p:txBody>
      </p:sp>
      <p:pic>
        <p:nvPicPr>
          <p:cNvPr id="4" name="Picture 3"/>
          <p:cNvPicPr>
            <a:picLocks noChangeAspect="1"/>
          </p:cNvPicPr>
          <p:nvPr/>
        </p:nvPicPr>
        <p:blipFill>
          <a:blip r:embed="rId2"/>
          <a:stretch>
            <a:fillRect/>
          </a:stretch>
        </p:blipFill>
        <p:spPr>
          <a:xfrm>
            <a:off x="3166060" y="1252262"/>
            <a:ext cx="2764737" cy="3690069"/>
          </a:xfrm>
          <a:prstGeom prst="rect">
            <a:avLst/>
          </a:prstGeom>
        </p:spPr>
      </p:pic>
      <p:pic>
        <p:nvPicPr>
          <p:cNvPr id="6" name="Picture 5"/>
          <p:cNvPicPr>
            <a:picLocks noChangeAspect="1"/>
          </p:cNvPicPr>
          <p:nvPr/>
        </p:nvPicPr>
        <p:blipFill>
          <a:blip r:embed="rId3"/>
          <a:stretch>
            <a:fillRect/>
          </a:stretch>
        </p:blipFill>
        <p:spPr>
          <a:xfrm>
            <a:off x="228601" y="1252263"/>
            <a:ext cx="2765864" cy="3690069"/>
          </a:xfrm>
          <a:prstGeom prst="rect">
            <a:avLst/>
          </a:prstGeom>
        </p:spPr>
      </p:pic>
      <p:sp>
        <p:nvSpPr>
          <p:cNvPr id="7" name="TextBox 6"/>
          <p:cNvSpPr txBox="1"/>
          <p:nvPr/>
        </p:nvSpPr>
        <p:spPr>
          <a:xfrm>
            <a:off x="228601" y="5100419"/>
            <a:ext cx="1633574" cy="369332"/>
          </a:xfrm>
          <a:prstGeom prst="rect">
            <a:avLst/>
          </a:prstGeom>
          <a:noFill/>
        </p:spPr>
        <p:txBody>
          <a:bodyPr wrap="square" rtlCol="0">
            <a:spAutoFit/>
          </a:bodyPr>
          <a:lstStyle/>
          <a:p>
            <a:r>
              <a:rPr lang="en-US" dirty="0" smtClean="0"/>
              <a:t>original</a:t>
            </a:r>
            <a:endParaRPr lang="en-US" dirty="0"/>
          </a:p>
        </p:txBody>
      </p:sp>
      <p:sp>
        <p:nvSpPr>
          <p:cNvPr id="8" name="TextBox 7"/>
          <p:cNvSpPr txBox="1"/>
          <p:nvPr/>
        </p:nvSpPr>
        <p:spPr>
          <a:xfrm>
            <a:off x="3166060" y="5100419"/>
            <a:ext cx="2623165" cy="379476"/>
          </a:xfrm>
          <a:prstGeom prst="rect">
            <a:avLst/>
          </a:prstGeom>
          <a:noFill/>
        </p:spPr>
        <p:txBody>
          <a:bodyPr wrap="square" rtlCol="0">
            <a:spAutoFit/>
          </a:bodyPr>
          <a:lstStyle/>
          <a:p>
            <a:r>
              <a:rPr lang="en-US" dirty="0" smtClean="0"/>
              <a:t>Saturation increase</a:t>
            </a:r>
            <a:endParaRPr lang="en-US" dirty="0"/>
          </a:p>
        </p:txBody>
      </p:sp>
      <p:pic>
        <p:nvPicPr>
          <p:cNvPr id="9" name="Picture 8"/>
          <p:cNvPicPr>
            <a:picLocks noChangeAspect="1"/>
          </p:cNvPicPr>
          <p:nvPr/>
        </p:nvPicPr>
        <p:blipFill>
          <a:blip r:embed="rId4"/>
          <a:stretch>
            <a:fillRect/>
          </a:stretch>
        </p:blipFill>
        <p:spPr>
          <a:xfrm>
            <a:off x="6003530" y="1252262"/>
            <a:ext cx="2763398" cy="3686783"/>
          </a:xfrm>
          <a:prstGeom prst="rect">
            <a:avLst/>
          </a:prstGeom>
        </p:spPr>
      </p:pic>
      <p:sp>
        <p:nvSpPr>
          <p:cNvPr id="10" name="TextBox 9"/>
          <p:cNvSpPr txBox="1"/>
          <p:nvPr/>
        </p:nvSpPr>
        <p:spPr>
          <a:xfrm>
            <a:off x="6003530" y="5100419"/>
            <a:ext cx="2623165" cy="379476"/>
          </a:xfrm>
          <a:prstGeom prst="rect">
            <a:avLst/>
          </a:prstGeom>
          <a:noFill/>
        </p:spPr>
        <p:txBody>
          <a:bodyPr wrap="square" rtlCol="0">
            <a:spAutoFit/>
          </a:bodyPr>
          <a:lstStyle/>
          <a:p>
            <a:r>
              <a:rPr lang="en-US" dirty="0" smtClean="0"/>
              <a:t>Saturation decrease</a:t>
            </a:r>
            <a:endParaRPr lang="en-US" dirty="0"/>
          </a:p>
        </p:txBody>
      </p:sp>
    </p:spTree>
    <p:extLst>
      <p:ext uri="{BB962C8B-B14F-4D97-AF65-F5344CB8AC3E}">
        <p14:creationId xmlns:p14="http://schemas.microsoft.com/office/powerpoint/2010/main" val="121513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18</a:t>
            </a:fld>
            <a:endParaRPr lang="en-US"/>
          </a:p>
        </p:txBody>
      </p:sp>
      <p:pic>
        <p:nvPicPr>
          <p:cNvPr id="4" name="Picture 3"/>
          <p:cNvPicPr>
            <a:picLocks noChangeAspect="1"/>
          </p:cNvPicPr>
          <p:nvPr/>
        </p:nvPicPr>
        <p:blipFill>
          <a:blip r:embed="rId2"/>
          <a:stretch>
            <a:fillRect/>
          </a:stretch>
        </p:blipFill>
        <p:spPr>
          <a:xfrm>
            <a:off x="1328997" y="1956315"/>
            <a:ext cx="2765864" cy="3690069"/>
          </a:xfrm>
          <a:prstGeom prst="rect">
            <a:avLst/>
          </a:prstGeom>
        </p:spPr>
      </p:pic>
      <p:sp>
        <p:nvSpPr>
          <p:cNvPr id="5" name="TextBox 4"/>
          <p:cNvSpPr txBox="1"/>
          <p:nvPr/>
        </p:nvSpPr>
        <p:spPr>
          <a:xfrm>
            <a:off x="1328997" y="5804471"/>
            <a:ext cx="1633574" cy="369332"/>
          </a:xfrm>
          <a:prstGeom prst="rect">
            <a:avLst/>
          </a:prstGeom>
          <a:noFill/>
        </p:spPr>
        <p:txBody>
          <a:bodyPr wrap="square" rtlCol="0">
            <a:spAutoFit/>
          </a:bodyPr>
          <a:lstStyle/>
          <a:p>
            <a:r>
              <a:rPr lang="en-US" dirty="0" smtClean="0"/>
              <a:t>original</a:t>
            </a:r>
            <a:endParaRPr lang="en-US" dirty="0"/>
          </a:p>
        </p:txBody>
      </p:sp>
      <p:pic>
        <p:nvPicPr>
          <p:cNvPr id="6" name="Picture 5"/>
          <p:cNvPicPr>
            <a:picLocks noChangeAspect="1"/>
          </p:cNvPicPr>
          <p:nvPr/>
        </p:nvPicPr>
        <p:blipFill>
          <a:blip r:embed="rId3"/>
          <a:stretch>
            <a:fillRect/>
          </a:stretch>
        </p:blipFill>
        <p:spPr>
          <a:xfrm>
            <a:off x="4493150" y="1952111"/>
            <a:ext cx="2766177" cy="3694273"/>
          </a:xfrm>
          <a:prstGeom prst="rect">
            <a:avLst/>
          </a:prstGeom>
        </p:spPr>
      </p:pic>
      <p:sp>
        <p:nvSpPr>
          <p:cNvPr id="7" name="TextBox 6"/>
          <p:cNvSpPr txBox="1"/>
          <p:nvPr/>
        </p:nvSpPr>
        <p:spPr>
          <a:xfrm>
            <a:off x="4308490" y="5743461"/>
            <a:ext cx="1633574" cy="369332"/>
          </a:xfrm>
          <a:prstGeom prst="rect">
            <a:avLst/>
          </a:prstGeom>
          <a:noFill/>
        </p:spPr>
        <p:txBody>
          <a:bodyPr wrap="square" rtlCol="0">
            <a:spAutoFit/>
          </a:bodyPr>
          <a:lstStyle/>
          <a:p>
            <a:r>
              <a:rPr lang="en-US" dirty="0" smtClean="0"/>
              <a:t>Hue shift</a:t>
            </a:r>
            <a:endParaRPr lang="en-US" dirty="0"/>
          </a:p>
        </p:txBody>
      </p:sp>
      <p:sp>
        <p:nvSpPr>
          <p:cNvPr id="8" name="TextBox 7"/>
          <p:cNvSpPr txBox="1"/>
          <p:nvPr/>
        </p:nvSpPr>
        <p:spPr>
          <a:xfrm>
            <a:off x="477470" y="981967"/>
            <a:ext cx="7662041" cy="923330"/>
          </a:xfrm>
          <a:prstGeom prst="rect">
            <a:avLst/>
          </a:prstGeom>
          <a:noFill/>
        </p:spPr>
        <p:txBody>
          <a:bodyPr wrap="square" rtlCol="0">
            <a:spAutoFit/>
          </a:bodyPr>
          <a:lstStyle/>
          <a:p>
            <a:r>
              <a:rPr lang="en-US" dirty="0" smtClean="0"/>
              <a:t>Hue changes the name of the color that is referred to.</a:t>
            </a:r>
          </a:p>
          <a:p>
            <a:r>
              <a:rPr lang="en-US" dirty="0" smtClean="0"/>
              <a:t> </a:t>
            </a:r>
          </a:p>
          <a:p>
            <a:r>
              <a:rPr lang="en-US" dirty="0" smtClean="0"/>
              <a:t>In the images below, the yellows have been shifted to appear more green. </a:t>
            </a:r>
            <a:endParaRPr lang="en-US" dirty="0"/>
          </a:p>
        </p:txBody>
      </p:sp>
      <p:cxnSp>
        <p:nvCxnSpPr>
          <p:cNvPr id="10" name="Straight Arrow Connector 9"/>
          <p:cNvCxnSpPr/>
          <p:nvPr/>
        </p:nvCxnSpPr>
        <p:spPr bwMode="auto">
          <a:xfrm flipH="1" flipV="1">
            <a:off x="5058479" y="5399072"/>
            <a:ext cx="608098" cy="529055"/>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3549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Balance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19</a:t>
            </a:fld>
            <a:endParaRPr lang="en-US"/>
          </a:p>
        </p:txBody>
      </p:sp>
      <p:pic>
        <p:nvPicPr>
          <p:cNvPr id="4" name="Picture 3"/>
          <p:cNvPicPr>
            <a:picLocks noChangeAspect="1"/>
          </p:cNvPicPr>
          <p:nvPr/>
        </p:nvPicPr>
        <p:blipFill>
          <a:blip r:embed="rId2"/>
          <a:stretch>
            <a:fillRect/>
          </a:stretch>
        </p:blipFill>
        <p:spPr>
          <a:xfrm>
            <a:off x="1290597" y="2053137"/>
            <a:ext cx="2765864" cy="3690069"/>
          </a:xfrm>
          <a:prstGeom prst="rect">
            <a:avLst/>
          </a:prstGeom>
        </p:spPr>
      </p:pic>
      <p:sp>
        <p:nvSpPr>
          <p:cNvPr id="5" name="TextBox 4"/>
          <p:cNvSpPr txBox="1"/>
          <p:nvPr/>
        </p:nvSpPr>
        <p:spPr>
          <a:xfrm>
            <a:off x="1290597" y="5901293"/>
            <a:ext cx="1633574" cy="369332"/>
          </a:xfrm>
          <a:prstGeom prst="rect">
            <a:avLst/>
          </a:prstGeom>
          <a:noFill/>
        </p:spPr>
        <p:txBody>
          <a:bodyPr wrap="square" rtlCol="0">
            <a:spAutoFit/>
          </a:bodyPr>
          <a:lstStyle/>
          <a:p>
            <a:r>
              <a:rPr lang="en-US" dirty="0" smtClean="0"/>
              <a:t>original</a:t>
            </a:r>
            <a:endParaRPr lang="en-US" dirty="0"/>
          </a:p>
        </p:txBody>
      </p:sp>
      <p:pic>
        <p:nvPicPr>
          <p:cNvPr id="6" name="Picture 5"/>
          <p:cNvPicPr>
            <a:picLocks noChangeAspect="1"/>
          </p:cNvPicPr>
          <p:nvPr/>
        </p:nvPicPr>
        <p:blipFill>
          <a:blip r:embed="rId3"/>
          <a:stretch>
            <a:fillRect/>
          </a:stretch>
        </p:blipFill>
        <p:spPr>
          <a:xfrm>
            <a:off x="4166241" y="2053136"/>
            <a:ext cx="2768681" cy="3690069"/>
          </a:xfrm>
          <a:prstGeom prst="rect">
            <a:avLst/>
          </a:prstGeom>
        </p:spPr>
      </p:pic>
      <p:sp>
        <p:nvSpPr>
          <p:cNvPr id="7" name="TextBox 6"/>
          <p:cNvSpPr txBox="1"/>
          <p:nvPr/>
        </p:nvSpPr>
        <p:spPr>
          <a:xfrm>
            <a:off x="4218201" y="5901293"/>
            <a:ext cx="1633574" cy="369332"/>
          </a:xfrm>
          <a:prstGeom prst="rect">
            <a:avLst/>
          </a:prstGeom>
          <a:noFill/>
        </p:spPr>
        <p:txBody>
          <a:bodyPr wrap="square" rtlCol="0">
            <a:spAutoFit/>
          </a:bodyPr>
          <a:lstStyle/>
          <a:p>
            <a:r>
              <a:rPr lang="en-US" dirty="0" smtClean="0"/>
              <a:t>Color balance</a:t>
            </a:r>
            <a:endParaRPr lang="en-US" dirty="0"/>
          </a:p>
        </p:txBody>
      </p:sp>
      <p:sp>
        <p:nvSpPr>
          <p:cNvPr id="8" name="TextBox 7"/>
          <p:cNvSpPr txBox="1"/>
          <p:nvPr/>
        </p:nvSpPr>
        <p:spPr>
          <a:xfrm>
            <a:off x="375446" y="995214"/>
            <a:ext cx="8705492" cy="923330"/>
          </a:xfrm>
          <a:prstGeom prst="rect">
            <a:avLst/>
          </a:prstGeom>
          <a:noFill/>
        </p:spPr>
        <p:txBody>
          <a:bodyPr wrap="square" rtlCol="0">
            <a:spAutoFit/>
          </a:bodyPr>
          <a:lstStyle/>
          <a:p>
            <a:r>
              <a:rPr lang="en-US" dirty="0" smtClean="0"/>
              <a:t>Color Balance can be done using many different tools, such as curves and levels, that have their own operation. If the intent of those tools is to do color balance, mark the link as Color Balance. </a:t>
            </a:r>
            <a:endParaRPr lang="en-US" dirty="0"/>
          </a:p>
        </p:txBody>
      </p:sp>
    </p:spTree>
    <p:extLst>
      <p:ext uri="{BB962C8B-B14F-4D97-AF65-F5344CB8AC3E}">
        <p14:creationId xmlns:p14="http://schemas.microsoft.com/office/powerpoint/2010/main" val="22413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254392"/>
            <a:ext cx="7913077" cy="674932"/>
          </a:xfrm>
        </p:spPr>
        <p:txBody>
          <a:bodyPr>
            <a:normAutofit/>
          </a:bodyPr>
          <a:lstStyle/>
          <a:p>
            <a:r>
              <a:rPr lang="en-US" b="1" dirty="0" smtClean="0">
                <a:latin typeface="Arial" panose="020B0604020202020204" pitchFamily="34" charset="0"/>
                <a:cs typeface="Arial" panose="020B0604020202020204" pitchFamily="34" charset="0"/>
              </a:rPr>
              <a:t>Introduction</a:t>
            </a:r>
            <a:endParaRPr lang="en-US" b="1" dirty="0">
              <a:latin typeface="Arial" panose="020B0604020202020204" pitchFamily="34" charset="0"/>
              <a:cs typeface="Arial" panose="020B0604020202020204" pitchFamily="34" charset="0"/>
            </a:endParaRPr>
          </a:p>
        </p:txBody>
      </p:sp>
      <p:sp>
        <p:nvSpPr>
          <p:cNvPr id="5" name="TextBox 4"/>
          <p:cNvSpPr txBox="1"/>
          <p:nvPr/>
        </p:nvSpPr>
        <p:spPr>
          <a:xfrm>
            <a:off x="717206" y="1194549"/>
            <a:ext cx="6989740" cy="4862870"/>
          </a:xfrm>
          <a:prstGeom prst="rect">
            <a:avLst/>
          </a:prstGeom>
          <a:noFill/>
        </p:spPr>
        <p:txBody>
          <a:bodyPr wrap="square" rtlCol="0">
            <a:spAutoFit/>
          </a:bodyPr>
          <a:lstStyle/>
          <a:p>
            <a:pPr marL="342900" lvl="0" indent="-342900" defTabSz="914400" fontAlgn="base">
              <a:spcBef>
                <a:spcPct val="0"/>
              </a:spcBef>
              <a:spcAft>
                <a:spcPts val="1200"/>
              </a:spcAft>
              <a:buFont typeface="Arial" panose="020B0604020202020204" pitchFamily="34" charset="0"/>
              <a:buChar char="•"/>
            </a:pPr>
            <a:r>
              <a:rPr lang="en-US" sz="2000" noProof="0" dirty="0" smtClean="0">
                <a:solidFill>
                  <a:srgbClr val="000000"/>
                </a:solidFill>
                <a:latin typeface="Arial" charset="0"/>
                <a:cs typeface="Arial" charset="0"/>
              </a:rPr>
              <a:t>This guide aims to define both visually and verbally which manipulation each operation is intended to represent.</a:t>
            </a:r>
          </a:p>
          <a:p>
            <a:pPr marL="342900" lvl="0" indent="-342900" defTabSz="914400" fontAlgn="base">
              <a:spcBef>
                <a:spcPct val="0"/>
              </a:spcBef>
              <a:spcAft>
                <a:spcPts val="1200"/>
              </a:spcAft>
              <a:buFont typeface="Arial" panose="020B0604020202020204" pitchFamily="34" charset="0"/>
              <a:buChar char="•"/>
            </a:pPr>
            <a:r>
              <a:rPr lang="en-US" sz="2000" noProof="0" dirty="0" smtClean="0">
                <a:solidFill>
                  <a:srgbClr val="000000"/>
                </a:solidFill>
                <a:latin typeface="Arial" charset="0"/>
                <a:cs typeface="Arial" charset="0"/>
              </a:rPr>
              <a:t>Any combination of operations of can be used in manipulations. </a:t>
            </a:r>
          </a:p>
          <a:p>
            <a:pPr marL="342900" lvl="0" indent="-342900" defTabSz="914400" fontAlgn="base">
              <a:spcBef>
                <a:spcPct val="0"/>
              </a:spcBef>
              <a:spcAft>
                <a:spcPts val="1200"/>
              </a:spcAft>
              <a:buFont typeface="Arial" panose="020B0604020202020204" pitchFamily="34" charset="0"/>
              <a:buChar char="•"/>
            </a:pPr>
            <a:r>
              <a:rPr lang="en-US" sz="2000" dirty="0" smtClean="0">
                <a:solidFill>
                  <a:srgbClr val="000000"/>
                </a:solidFill>
                <a:latin typeface="Arial" charset="0"/>
                <a:cs typeface="Arial" charset="0"/>
              </a:rPr>
              <a:t>Operations expect specific input. </a:t>
            </a:r>
          </a:p>
          <a:p>
            <a:pPr marL="342900" lvl="0" indent="-342900" defTabSz="914400" fontAlgn="base">
              <a:spcBef>
                <a:spcPct val="0"/>
              </a:spcBef>
              <a:spcAft>
                <a:spcPts val="1200"/>
              </a:spcAft>
              <a:buFont typeface="Arial" panose="020B0604020202020204" pitchFamily="34" charset="0"/>
              <a:buChar char="•"/>
            </a:pPr>
            <a:r>
              <a:rPr lang="en-US" sz="2000" noProof="0" dirty="0" smtClean="0">
                <a:solidFill>
                  <a:srgbClr val="000000"/>
                </a:solidFill>
                <a:latin typeface="Arial" charset="0"/>
                <a:cs typeface="Arial" charset="0"/>
              </a:rPr>
              <a:t>Change masks and operations that contribute to the Composite must be checked for accuracy.</a:t>
            </a:r>
          </a:p>
          <a:p>
            <a:pPr marL="342900" lvl="0" indent="-342900" defTabSz="914400" fontAlgn="base">
              <a:spcBef>
                <a:spcPct val="0"/>
              </a:spcBef>
              <a:spcAft>
                <a:spcPts val="1200"/>
              </a:spcAft>
              <a:buFont typeface="Arial" panose="020B0604020202020204" pitchFamily="34" charset="0"/>
              <a:buChar char="•"/>
            </a:pPr>
            <a:r>
              <a:rPr lang="en-US" sz="2000" dirty="0" smtClean="0">
                <a:solidFill>
                  <a:srgbClr val="000000"/>
                </a:solidFill>
                <a:latin typeface="Arial" charset="0"/>
                <a:cs typeface="Arial" charset="0"/>
              </a:rPr>
              <a:t>Operations can both effect a whole image (globally) or parts (locally)</a:t>
            </a:r>
            <a:endParaRPr lang="en-US" sz="2000" noProof="0" dirty="0" smtClean="0">
              <a:solidFill>
                <a:srgbClr val="000000"/>
              </a:solidFill>
              <a:latin typeface="Arial" charset="0"/>
              <a:cs typeface="Arial" charset="0"/>
            </a:endParaRPr>
          </a:p>
          <a:p>
            <a:pPr marL="342900" lvl="0" indent="-342900" defTabSz="914400" fontAlgn="base">
              <a:spcBef>
                <a:spcPct val="0"/>
              </a:spcBef>
              <a:spcAft>
                <a:spcPts val="1200"/>
              </a:spcAft>
              <a:buFont typeface="Arial" panose="020B0604020202020204" pitchFamily="34" charset="0"/>
              <a:buChar char="•"/>
            </a:pPr>
            <a:endParaRPr lang="en-US" sz="2000" noProof="0" dirty="0" smtClean="0">
              <a:solidFill>
                <a:srgbClr val="000000"/>
              </a:solidFill>
              <a:latin typeface="Arial" charset="0"/>
              <a:cs typeface="Arial" charset="0"/>
            </a:endParaRPr>
          </a:p>
          <a:p>
            <a:pPr lvl="0" defTabSz="914400" fontAlgn="base">
              <a:spcBef>
                <a:spcPct val="0"/>
              </a:spcBef>
              <a:spcAft>
                <a:spcPts val="1200"/>
              </a:spcAft>
            </a:pPr>
            <a:endParaRPr lang="en-US" sz="2000" noProof="0" dirty="0" smtClean="0">
              <a:solidFill>
                <a:srgbClr val="000000"/>
              </a:solidFill>
              <a:latin typeface="Arial" charset="0"/>
              <a:cs typeface="Arial" charset="0"/>
            </a:endParaRPr>
          </a:p>
          <a:p>
            <a:pPr lvl="0" defTabSz="914400" fontAlgn="base">
              <a:spcBef>
                <a:spcPct val="0"/>
              </a:spcBef>
              <a:spcAft>
                <a:spcPts val="1200"/>
              </a:spcAft>
            </a:pPr>
            <a:endParaRPr kumimoji="0" lang="en-US" sz="2000" b="0" i="0" u="none" strike="noStrike" kern="1200" cap="none" spc="0" normalizeH="0" baseline="0" noProof="0" dirty="0">
              <a:ln>
                <a:noFill/>
              </a:ln>
              <a:solidFill>
                <a:srgbClr val="000000"/>
              </a:solidFill>
              <a:effectLst/>
              <a:uLnTx/>
              <a:uFillTx/>
              <a:latin typeface="Arial" charset="0"/>
              <a:cs typeface="Arial" charset="0"/>
            </a:endParaRPr>
          </a:p>
        </p:txBody>
      </p:sp>
      <p:sp>
        <p:nvSpPr>
          <p:cNvPr id="3" name="Slide Number Placeholder 2"/>
          <p:cNvSpPr>
            <a:spLocks noGrp="1"/>
          </p:cNvSpPr>
          <p:nvPr>
            <p:ph type="sldNum" sz="quarter" idx="12"/>
          </p:nvPr>
        </p:nvSpPr>
        <p:spPr/>
        <p:txBody>
          <a:bodyPr/>
          <a:lstStyle/>
          <a:p>
            <a:fld id="{0B6825B9-5EF3-4D61-85E6-7A556E07D9C3}" type="slidenum">
              <a:rPr lang="en-US" smtClean="0"/>
              <a:t>2</a:t>
            </a:fld>
            <a:endParaRPr lang="en-US"/>
          </a:p>
        </p:txBody>
      </p:sp>
    </p:spTree>
    <p:extLst>
      <p:ext uri="{BB962C8B-B14F-4D97-AF65-F5344CB8AC3E}">
        <p14:creationId xmlns:p14="http://schemas.microsoft.com/office/powerpoint/2010/main" val="40511597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20</a:t>
            </a:fld>
            <a:endParaRPr lang="en-US"/>
          </a:p>
        </p:txBody>
      </p:sp>
      <p:pic>
        <p:nvPicPr>
          <p:cNvPr id="6" name="Picture 5"/>
          <p:cNvPicPr>
            <a:picLocks noChangeAspect="1"/>
          </p:cNvPicPr>
          <p:nvPr/>
        </p:nvPicPr>
        <p:blipFill>
          <a:blip r:embed="rId2"/>
          <a:stretch>
            <a:fillRect/>
          </a:stretch>
        </p:blipFill>
        <p:spPr>
          <a:xfrm>
            <a:off x="109666" y="1965559"/>
            <a:ext cx="6541445" cy="4237540"/>
          </a:xfrm>
          <a:prstGeom prst="rect">
            <a:avLst/>
          </a:prstGeom>
        </p:spPr>
      </p:pic>
      <p:sp>
        <p:nvSpPr>
          <p:cNvPr id="7" name="TextBox 6"/>
          <p:cNvSpPr txBox="1"/>
          <p:nvPr/>
        </p:nvSpPr>
        <p:spPr>
          <a:xfrm>
            <a:off x="166664" y="969264"/>
            <a:ext cx="8544910" cy="923330"/>
          </a:xfrm>
          <a:prstGeom prst="rect">
            <a:avLst/>
          </a:prstGeom>
          <a:noFill/>
        </p:spPr>
        <p:txBody>
          <a:bodyPr wrap="square" rtlCol="0">
            <a:spAutoFit/>
          </a:bodyPr>
          <a:lstStyle/>
          <a:p>
            <a:r>
              <a:rPr lang="en-US" dirty="0" smtClean="0"/>
              <a:t>Color interpolation refers to changing the color space, or the way that the CFA was interpreted by the software. This may or may not result in a very visible change in the image. </a:t>
            </a:r>
            <a:endParaRPr lang="en-US" dirty="0"/>
          </a:p>
        </p:txBody>
      </p:sp>
      <p:sp>
        <p:nvSpPr>
          <p:cNvPr id="8" name="TextBox 7"/>
          <p:cNvSpPr txBox="1"/>
          <p:nvPr/>
        </p:nvSpPr>
        <p:spPr>
          <a:xfrm>
            <a:off x="6651111" y="2040508"/>
            <a:ext cx="2330729" cy="2031325"/>
          </a:xfrm>
          <a:prstGeom prst="rect">
            <a:avLst/>
          </a:prstGeom>
          <a:noFill/>
        </p:spPr>
        <p:txBody>
          <a:bodyPr wrap="square" rtlCol="0">
            <a:spAutoFit/>
          </a:bodyPr>
          <a:lstStyle/>
          <a:p>
            <a:r>
              <a:rPr lang="en-US" dirty="0" smtClean="0"/>
              <a:t>This is an example of the different settings in Adobe Photoshop that could be changed to constitute an color interpolation link.</a:t>
            </a:r>
            <a:endParaRPr lang="en-US" dirty="0"/>
          </a:p>
        </p:txBody>
      </p:sp>
    </p:spTree>
    <p:extLst>
      <p:ext uri="{BB962C8B-B14F-4D97-AF65-F5344CB8AC3E}">
        <p14:creationId xmlns:p14="http://schemas.microsoft.com/office/powerpoint/2010/main" val="4163947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21</a:t>
            </a:fld>
            <a:endParaRPr lang="en-US"/>
          </a:p>
        </p:txBody>
      </p:sp>
      <p:sp>
        <p:nvSpPr>
          <p:cNvPr id="4" name="TextBox 3"/>
          <p:cNvSpPr txBox="1"/>
          <p:nvPr/>
        </p:nvSpPr>
        <p:spPr>
          <a:xfrm>
            <a:off x="650505" y="1067402"/>
            <a:ext cx="7433490" cy="4104491"/>
          </a:xfrm>
          <a:prstGeom prst="rect">
            <a:avLst/>
          </a:prstGeom>
          <a:noFill/>
        </p:spPr>
        <p:txBody>
          <a:bodyPr wrap="square" numCol="2" rtlCol="0">
            <a:spAutoFit/>
          </a:bodyPr>
          <a:lstStyle/>
          <a:p>
            <a:pPr marL="285750" indent="-285750">
              <a:buFont typeface="Arial" panose="020B0604020202020204" pitchFamily="34" charset="0"/>
              <a:buChar char="•"/>
            </a:pPr>
            <a:r>
              <a:rPr lang="en-US" dirty="0" err="1" smtClean="0"/>
              <a:t>ConvolutionKernel</a:t>
            </a:r>
            <a:endParaRPr lang="en-US" dirty="0" smtClean="0"/>
          </a:p>
          <a:p>
            <a:pPr marL="285750" indent="-285750">
              <a:buFont typeface="Arial" panose="020B0604020202020204" pitchFamily="34" charset="0"/>
              <a:buChar char="•"/>
            </a:pPr>
            <a:r>
              <a:rPr lang="en-US" dirty="0" smtClean="0"/>
              <a:t>Blur</a:t>
            </a:r>
          </a:p>
          <a:p>
            <a:pPr marL="742950" lvl="1" indent="-285750">
              <a:buFont typeface="Arial" panose="020B0604020202020204" pitchFamily="34" charset="0"/>
              <a:buChar char="•"/>
            </a:pPr>
            <a:r>
              <a:rPr lang="en-US" dirty="0" smtClean="0"/>
              <a:t>Smooth</a:t>
            </a:r>
          </a:p>
          <a:p>
            <a:pPr marL="742950" lvl="1" indent="-285750">
              <a:buFont typeface="Arial" panose="020B0604020202020204" pitchFamily="34" charset="0"/>
              <a:buChar char="•"/>
            </a:pPr>
            <a:r>
              <a:rPr lang="en-US" dirty="0" smtClean="0"/>
              <a:t>Wavelet</a:t>
            </a:r>
          </a:p>
          <a:p>
            <a:pPr marL="742950" lvl="1" indent="-285750">
              <a:buFont typeface="Arial" panose="020B0604020202020204" pitchFamily="34" charset="0"/>
              <a:buChar char="•"/>
            </a:pPr>
            <a:r>
              <a:rPr lang="en-US" dirty="0"/>
              <a:t> </a:t>
            </a:r>
            <a:r>
              <a:rPr lang="en-US" dirty="0" smtClean="0"/>
              <a:t>Median</a:t>
            </a:r>
          </a:p>
          <a:p>
            <a:pPr marL="742950" lvl="1" indent="-285750">
              <a:buFont typeface="Arial" panose="020B0604020202020204" pitchFamily="34" charset="0"/>
              <a:buChar char="•"/>
            </a:pPr>
            <a:r>
              <a:rPr lang="en-US" dirty="0" smtClean="0"/>
              <a:t>Median Smoothing</a:t>
            </a:r>
          </a:p>
          <a:p>
            <a:pPr marL="742950" lvl="1" indent="-285750">
              <a:buFont typeface="Arial" panose="020B0604020202020204" pitchFamily="34" charset="0"/>
              <a:buChar char="•"/>
            </a:pPr>
            <a:r>
              <a:rPr lang="en-US" dirty="0" smtClean="0"/>
              <a:t>Gaussian</a:t>
            </a:r>
          </a:p>
          <a:p>
            <a:pPr marL="742950" lvl="1" indent="-285750">
              <a:buFont typeface="Arial" panose="020B0604020202020204" pitchFamily="34" charset="0"/>
              <a:buChar char="•"/>
            </a:pPr>
            <a:r>
              <a:rPr lang="en-US" dirty="0" smtClean="0"/>
              <a:t>Radial</a:t>
            </a:r>
          </a:p>
          <a:p>
            <a:pPr marL="742950" lvl="1" indent="-285750">
              <a:buFont typeface="Arial" panose="020B0604020202020204" pitchFamily="34" charset="0"/>
              <a:buChar char="•"/>
            </a:pPr>
            <a:r>
              <a:rPr lang="en-US" dirty="0" smtClean="0"/>
              <a:t>Tilt Shift</a:t>
            </a:r>
          </a:p>
          <a:p>
            <a:pPr marL="742950" lvl="1" indent="-285750">
              <a:buFont typeface="Arial" panose="020B0604020202020204" pitchFamily="34" charset="0"/>
              <a:buChar char="•"/>
            </a:pPr>
            <a:r>
              <a:rPr lang="en-US" dirty="0" smtClean="0"/>
              <a:t>Motion</a:t>
            </a:r>
          </a:p>
          <a:p>
            <a:pPr marL="742950" lvl="1" indent="-285750">
              <a:buFont typeface="Arial" panose="020B0604020202020204" pitchFamily="34" charset="0"/>
              <a:buChar char="•"/>
            </a:pPr>
            <a:r>
              <a:rPr lang="en-US" dirty="0" smtClean="0"/>
              <a:t>Other</a:t>
            </a:r>
          </a:p>
          <a:p>
            <a:pPr marL="285750" indent="-285750">
              <a:buFont typeface="Arial" panose="020B0604020202020204" pitchFamily="34" charset="0"/>
              <a:buChar char="•"/>
            </a:pPr>
            <a:r>
              <a:rPr lang="en-US" dirty="0" smtClean="0"/>
              <a:t>Sharpening</a:t>
            </a:r>
            <a:endParaRPr lang="en-US" dirty="0" smtClean="0"/>
          </a:p>
          <a:p>
            <a:pPr marL="285750" indent="-285750">
              <a:buFont typeface="Arial" panose="020B0604020202020204" pitchFamily="34" charset="0"/>
              <a:buChar char="•"/>
            </a:pPr>
            <a:r>
              <a:rPr lang="en-US" dirty="0" err="1" smtClean="0"/>
              <a:t>CameraRawFilter</a:t>
            </a:r>
            <a:endParaRPr lang="en-US" dirty="0" smtClean="0"/>
          </a:p>
          <a:p>
            <a:pPr marL="285750" indent="-285750">
              <a:buFont typeface="Arial" panose="020B0604020202020204" pitchFamily="34" charset="0"/>
              <a:buChar char="•"/>
            </a:pPr>
            <a:r>
              <a:rPr lang="en-US" dirty="0" err="1" smtClean="0"/>
              <a:t>CreativeFilter</a:t>
            </a:r>
            <a:endParaRPr lang="en-US" dirty="0" smtClean="0"/>
          </a:p>
          <a:p>
            <a:pPr marL="285750" indent="-285750">
              <a:buFont typeface="Arial" panose="020B0604020202020204" pitchFamily="34" charset="0"/>
              <a:buChar char="•"/>
            </a:pPr>
            <a:r>
              <a:rPr lang="en-US" dirty="0" err="1" smtClean="0"/>
              <a:t>AddNoise</a:t>
            </a:r>
            <a:endParaRPr lang="en-US" dirty="0" smtClean="0"/>
          </a:p>
          <a:p>
            <a:pPr marL="742950" lvl="1" indent="-285750">
              <a:buFont typeface="Arial" panose="020B0604020202020204" pitchFamily="34" charset="0"/>
              <a:buChar char="•"/>
            </a:pPr>
            <a:r>
              <a:rPr lang="en-US" dirty="0" smtClean="0"/>
              <a:t>Salt-pepper</a:t>
            </a:r>
          </a:p>
          <a:p>
            <a:pPr marL="742950" lvl="1" indent="-285750">
              <a:buFont typeface="Arial" panose="020B0604020202020204" pitchFamily="34" charset="0"/>
              <a:buChar char="•"/>
            </a:pPr>
            <a:r>
              <a:rPr lang="en-US" dirty="0" smtClean="0"/>
              <a:t>Shot</a:t>
            </a:r>
          </a:p>
          <a:p>
            <a:pPr marL="742950" lvl="1" indent="-285750">
              <a:buFont typeface="Arial" panose="020B0604020202020204" pitchFamily="34" charset="0"/>
              <a:buChar char="•"/>
            </a:pPr>
            <a:r>
              <a:rPr lang="en-US" dirty="0" smtClean="0"/>
              <a:t>Uniform</a:t>
            </a:r>
          </a:p>
          <a:p>
            <a:pPr marL="742950" lvl="1" indent="-285750">
              <a:buFont typeface="Arial" panose="020B0604020202020204" pitchFamily="34" charset="0"/>
              <a:buChar char="•"/>
            </a:pPr>
            <a:r>
              <a:rPr lang="en-US" dirty="0" smtClean="0"/>
              <a:t>Random</a:t>
            </a:r>
          </a:p>
          <a:p>
            <a:pPr marL="742950" lvl="1" indent="-285750">
              <a:buFont typeface="Arial" panose="020B0604020202020204" pitchFamily="34" charset="0"/>
              <a:buChar char="•"/>
            </a:pPr>
            <a:r>
              <a:rPr lang="en-US" dirty="0" smtClean="0"/>
              <a:t>Gaussian</a:t>
            </a:r>
          </a:p>
          <a:p>
            <a:pPr marL="742950" lvl="1" indent="-285750">
              <a:buFont typeface="Arial" panose="020B0604020202020204" pitchFamily="34" charset="0"/>
              <a:buChar char="•"/>
            </a:pPr>
            <a:r>
              <a:rPr lang="en-US" dirty="0" smtClean="0"/>
              <a:t>Periodic</a:t>
            </a:r>
          </a:p>
          <a:p>
            <a:pPr marL="742950" lvl="1" indent="-285750">
              <a:buFont typeface="Arial" panose="020B0604020202020204" pitchFamily="34" charset="0"/>
              <a:buChar char="•"/>
            </a:pPr>
            <a:r>
              <a:rPr lang="en-US" dirty="0" smtClean="0"/>
              <a:t>Other</a:t>
            </a:r>
          </a:p>
          <a:p>
            <a:pPr lvl="1"/>
            <a:endParaRPr lang="en-US" dirty="0"/>
          </a:p>
        </p:txBody>
      </p:sp>
    </p:spTree>
    <p:extLst>
      <p:ext uri="{BB962C8B-B14F-4D97-AF65-F5344CB8AC3E}">
        <p14:creationId xmlns:p14="http://schemas.microsoft.com/office/powerpoint/2010/main" val="1373205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Sharpening</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22</a:t>
            </a:fld>
            <a:endParaRPr lang="en-US"/>
          </a:p>
        </p:txBody>
      </p:sp>
      <p:pic>
        <p:nvPicPr>
          <p:cNvPr id="4" name="Picture 3"/>
          <p:cNvPicPr>
            <a:picLocks noChangeAspect="1"/>
          </p:cNvPicPr>
          <p:nvPr/>
        </p:nvPicPr>
        <p:blipFill>
          <a:blip r:embed="rId2"/>
          <a:stretch>
            <a:fillRect/>
          </a:stretch>
        </p:blipFill>
        <p:spPr>
          <a:xfrm>
            <a:off x="306719" y="1980400"/>
            <a:ext cx="4077829" cy="3515144"/>
          </a:xfrm>
          <a:prstGeom prst="rect">
            <a:avLst/>
          </a:prstGeom>
        </p:spPr>
      </p:pic>
      <p:sp>
        <p:nvSpPr>
          <p:cNvPr id="5" name="TextBox 4"/>
          <p:cNvSpPr txBox="1"/>
          <p:nvPr/>
        </p:nvSpPr>
        <p:spPr>
          <a:xfrm>
            <a:off x="252985" y="5541035"/>
            <a:ext cx="2325624" cy="369332"/>
          </a:xfrm>
          <a:prstGeom prst="rect">
            <a:avLst/>
          </a:prstGeom>
          <a:noFill/>
        </p:spPr>
        <p:txBody>
          <a:bodyPr wrap="square" rtlCol="0">
            <a:spAutoFit/>
          </a:bodyPr>
          <a:lstStyle/>
          <a:p>
            <a:r>
              <a:rPr lang="en-US" dirty="0" smtClean="0"/>
              <a:t>original</a:t>
            </a:r>
            <a:endParaRPr lang="en-US" dirty="0"/>
          </a:p>
        </p:txBody>
      </p:sp>
      <p:pic>
        <p:nvPicPr>
          <p:cNvPr id="6" name="Picture 5"/>
          <p:cNvPicPr>
            <a:picLocks noChangeAspect="1"/>
          </p:cNvPicPr>
          <p:nvPr/>
        </p:nvPicPr>
        <p:blipFill>
          <a:blip r:embed="rId3"/>
          <a:stretch>
            <a:fillRect/>
          </a:stretch>
        </p:blipFill>
        <p:spPr>
          <a:xfrm>
            <a:off x="4610100" y="1934909"/>
            <a:ext cx="3747516" cy="3560635"/>
          </a:xfrm>
          <a:prstGeom prst="rect">
            <a:avLst/>
          </a:prstGeom>
        </p:spPr>
      </p:pic>
      <p:sp>
        <p:nvSpPr>
          <p:cNvPr id="7" name="TextBox 6"/>
          <p:cNvSpPr txBox="1"/>
          <p:nvPr/>
        </p:nvSpPr>
        <p:spPr>
          <a:xfrm>
            <a:off x="4570477" y="5541035"/>
            <a:ext cx="2325624" cy="369332"/>
          </a:xfrm>
          <a:prstGeom prst="rect">
            <a:avLst/>
          </a:prstGeom>
          <a:noFill/>
        </p:spPr>
        <p:txBody>
          <a:bodyPr wrap="square" rtlCol="0">
            <a:spAutoFit/>
          </a:bodyPr>
          <a:lstStyle/>
          <a:p>
            <a:r>
              <a:rPr lang="en-US" dirty="0" smtClean="0"/>
              <a:t>Sharpened </a:t>
            </a:r>
            <a:endParaRPr lang="en-US" dirty="0" smtClean="0"/>
          </a:p>
        </p:txBody>
      </p:sp>
      <p:sp>
        <p:nvSpPr>
          <p:cNvPr id="8" name="TextBox 7"/>
          <p:cNvSpPr txBox="1"/>
          <p:nvPr/>
        </p:nvSpPr>
        <p:spPr>
          <a:xfrm>
            <a:off x="293002" y="1042469"/>
            <a:ext cx="8064614" cy="646331"/>
          </a:xfrm>
          <a:prstGeom prst="rect">
            <a:avLst/>
          </a:prstGeom>
          <a:noFill/>
        </p:spPr>
        <p:txBody>
          <a:bodyPr wrap="square" rtlCol="0">
            <a:spAutoFit/>
          </a:bodyPr>
          <a:lstStyle/>
          <a:p>
            <a:r>
              <a:rPr lang="en-US" dirty="0" smtClean="0"/>
              <a:t>Sharpening makes edges more prominent by creating larger differences between the pixels based on a type of edge detection algorithm</a:t>
            </a:r>
            <a:endParaRPr lang="en-US" dirty="0"/>
          </a:p>
        </p:txBody>
      </p:sp>
    </p:spTree>
    <p:extLst>
      <p:ext uri="{BB962C8B-B14F-4D97-AF65-F5344CB8AC3E}">
        <p14:creationId xmlns:p14="http://schemas.microsoft.com/office/powerpoint/2010/main" val="1028263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23</a:t>
            </a:fld>
            <a:endParaRPr lang="en-US"/>
          </a:p>
        </p:txBody>
      </p:sp>
      <p:pic>
        <p:nvPicPr>
          <p:cNvPr id="4" name="Picture 3"/>
          <p:cNvPicPr>
            <a:picLocks noChangeAspect="1"/>
          </p:cNvPicPr>
          <p:nvPr/>
        </p:nvPicPr>
        <p:blipFill>
          <a:blip r:embed="rId2"/>
          <a:stretch>
            <a:fillRect/>
          </a:stretch>
        </p:blipFill>
        <p:spPr>
          <a:xfrm>
            <a:off x="297575" y="2250148"/>
            <a:ext cx="3473189" cy="2993936"/>
          </a:xfrm>
          <a:prstGeom prst="rect">
            <a:avLst/>
          </a:prstGeom>
        </p:spPr>
      </p:pic>
      <p:sp>
        <p:nvSpPr>
          <p:cNvPr id="5" name="TextBox 4"/>
          <p:cNvSpPr txBox="1"/>
          <p:nvPr/>
        </p:nvSpPr>
        <p:spPr>
          <a:xfrm>
            <a:off x="262129" y="5312435"/>
            <a:ext cx="1934506" cy="369332"/>
          </a:xfrm>
          <a:prstGeom prst="rect">
            <a:avLst/>
          </a:prstGeom>
          <a:noFill/>
        </p:spPr>
        <p:txBody>
          <a:bodyPr wrap="square" rtlCol="0">
            <a:spAutoFit/>
          </a:bodyPr>
          <a:lstStyle/>
          <a:p>
            <a:r>
              <a:rPr lang="en-US" dirty="0" smtClean="0"/>
              <a:t>original</a:t>
            </a:r>
            <a:endParaRPr lang="en-US" dirty="0"/>
          </a:p>
        </p:txBody>
      </p:sp>
      <p:pic>
        <p:nvPicPr>
          <p:cNvPr id="6" name="Picture 5"/>
          <p:cNvPicPr>
            <a:picLocks noChangeAspect="1"/>
          </p:cNvPicPr>
          <p:nvPr/>
        </p:nvPicPr>
        <p:blipFill>
          <a:blip r:embed="rId3"/>
          <a:stretch>
            <a:fillRect/>
          </a:stretch>
        </p:blipFill>
        <p:spPr>
          <a:xfrm>
            <a:off x="4366260" y="2250148"/>
            <a:ext cx="3310128" cy="2993936"/>
          </a:xfrm>
          <a:prstGeom prst="rect">
            <a:avLst/>
          </a:prstGeom>
        </p:spPr>
      </p:pic>
      <p:sp>
        <p:nvSpPr>
          <p:cNvPr id="7" name="TextBox 6"/>
          <p:cNvSpPr txBox="1"/>
          <p:nvPr/>
        </p:nvSpPr>
        <p:spPr>
          <a:xfrm>
            <a:off x="4300729" y="5312435"/>
            <a:ext cx="1934506" cy="369332"/>
          </a:xfrm>
          <a:prstGeom prst="rect">
            <a:avLst/>
          </a:prstGeom>
          <a:noFill/>
        </p:spPr>
        <p:txBody>
          <a:bodyPr wrap="square" rtlCol="0">
            <a:spAutoFit/>
          </a:bodyPr>
          <a:lstStyle/>
          <a:p>
            <a:r>
              <a:rPr lang="en-US" dirty="0" smtClean="0"/>
              <a:t>Blur (Gaussian)</a:t>
            </a:r>
            <a:endParaRPr lang="en-US" dirty="0"/>
          </a:p>
        </p:txBody>
      </p:sp>
      <p:sp>
        <p:nvSpPr>
          <p:cNvPr id="8" name="TextBox 7"/>
          <p:cNvSpPr txBox="1"/>
          <p:nvPr/>
        </p:nvSpPr>
        <p:spPr>
          <a:xfrm>
            <a:off x="196439" y="1212649"/>
            <a:ext cx="8771887"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Blur makes pixels more like each other to create a variety of effects.</a:t>
            </a:r>
          </a:p>
          <a:p>
            <a:pPr marL="285750" indent="-285750">
              <a:buFont typeface="Arial" panose="020B0604020202020204" pitchFamily="34" charset="0"/>
              <a:buChar char="•"/>
            </a:pPr>
            <a:r>
              <a:rPr lang="en-US" dirty="0" smtClean="0"/>
              <a:t>Blur should be used for any type of blur other than Motion Blur.</a:t>
            </a:r>
          </a:p>
          <a:p>
            <a:pPr marL="285750" indent="-285750">
              <a:buFont typeface="Arial" panose="020B0604020202020204" pitchFamily="34" charset="0"/>
              <a:buChar char="•"/>
            </a:pPr>
            <a:r>
              <a:rPr lang="en-US" dirty="0" smtClean="0"/>
              <a:t>Blur can also be documented more specifically by using Filter Convolution Kernel</a:t>
            </a:r>
            <a:endParaRPr lang="en-US" dirty="0"/>
          </a:p>
        </p:txBody>
      </p:sp>
    </p:spTree>
    <p:extLst>
      <p:ext uri="{BB962C8B-B14F-4D97-AF65-F5344CB8AC3E}">
        <p14:creationId xmlns:p14="http://schemas.microsoft.com/office/powerpoint/2010/main" val="2732059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and Median Filtering</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24</a:t>
            </a:fld>
            <a:endParaRPr lang="en-US"/>
          </a:p>
        </p:txBody>
      </p:sp>
      <p:sp>
        <p:nvSpPr>
          <p:cNvPr id="4" name="TextBox 3"/>
          <p:cNvSpPr txBox="1"/>
          <p:nvPr/>
        </p:nvSpPr>
        <p:spPr>
          <a:xfrm>
            <a:off x="37342" y="1251877"/>
            <a:ext cx="7620195"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Noise reduction</a:t>
            </a:r>
          </a:p>
          <a:p>
            <a:pPr marL="285750" indent="-285750">
              <a:buFont typeface="Arial" panose="020B0604020202020204" pitchFamily="34" charset="0"/>
              <a:buChar char="•"/>
            </a:pPr>
            <a:r>
              <a:rPr lang="en-US" dirty="0" smtClean="0"/>
              <a:t>Making neighboring pixels more alike</a:t>
            </a:r>
          </a:p>
          <a:p>
            <a:pPr marL="285750" indent="-285750">
              <a:buFont typeface="Arial" panose="020B0604020202020204" pitchFamily="34" charset="0"/>
              <a:buChar char="•"/>
            </a:pPr>
            <a:r>
              <a:rPr lang="en-US" dirty="0" smtClean="0"/>
              <a:t>Median Filtering can be done for laundering purpose</a:t>
            </a:r>
            <a:endParaRPr lang="en-US" dirty="0"/>
          </a:p>
        </p:txBody>
      </p:sp>
      <p:pic>
        <p:nvPicPr>
          <p:cNvPr id="7" name="Picture 6"/>
          <p:cNvPicPr>
            <a:picLocks noChangeAspect="1"/>
          </p:cNvPicPr>
          <p:nvPr/>
        </p:nvPicPr>
        <p:blipFill>
          <a:blip r:embed="rId2"/>
          <a:stretch>
            <a:fillRect/>
          </a:stretch>
        </p:blipFill>
        <p:spPr>
          <a:xfrm>
            <a:off x="38174" y="2335187"/>
            <a:ext cx="3218052" cy="2646137"/>
          </a:xfrm>
          <a:prstGeom prst="rect">
            <a:avLst/>
          </a:prstGeom>
        </p:spPr>
      </p:pic>
      <p:sp>
        <p:nvSpPr>
          <p:cNvPr id="8" name="TextBox 7"/>
          <p:cNvSpPr txBox="1"/>
          <p:nvPr/>
        </p:nvSpPr>
        <p:spPr>
          <a:xfrm>
            <a:off x="0" y="5134836"/>
            <a:ext cx="2977344" cy="369332"/>
          </a:xfrm>
          <a:prstGeom prst="rect">
            <a:avLst/>
          </a:prstGeom>
          <a:noFill/>
        </p:spPr>
        <p:txBody>
          <a:bodyPr wrap="square" rtlCol="0">
            <a:spAutoFit/>
          </a:bodyPr>
          <a:lstStyle/>
          <a:p>
            <a:r>
              <a:rPr lang="en-US" dirty="0" smtClean="0"/>
              <a:t>original</a:t>
            </a:r>
            <a:endParaRPr lang="en-US" dirty="0"/>
          </a:p>
        </p:txBody>
      </p:sp>
      <p:pic>
        <p:nvPicPr>
          <p:cNvPr id="9" name="Picture 8"/>
          <p:cNvPicPr>
            <a:picLocks noChangeAspect="1"/>
          </p:cNvPicPr>
          <p:nvPr/>
        </p:nvPicPr>
        <p:blipFill>
          <a:blip r:embed="rId3"/>
          <a:stretch>
            <a:fillRect/>
          </a:stretch>
        </p:blipFill>
        <p:spPr>
          <a:xfrm>
            <a:off x="3325303" y="2331120"/>
            <a:ext cx="2789505" cy="2646137"/>
          </a:xfrm>
          <a:prstGeom prst="rect">
            <a:avLst/>
          </a:prstGeom>
        </p:spPr>
      </p:pic>
      <p:sp>
        <p:nvSpPr>
          <p:cNvPr id="10" name="TextBox 9"/>
          <p:cNvSpPr txBox="1"/>
          <p:nvPr/>
        </p:nvSpPr>
        <p:spPr>
          <a:xfrm>
            <a:off x="6251097" y="5094662"/>
            <a:ext cx="2977344" cy="369332"/>
          </a:xfrm>
          <a:prstGeom prst="rect">
            <a:avLst/>
          </a:prstGeom>
          <a:noFill/>
        </p:spPr>
        <p:txBody>
          <a:bodyPr wrap="square" rtlCol="0">
            <a:spAutoFit/>
          </a:bodyPr>
          <a:lstStyle/>
          <a:p>
            <a:r>
              <a:rPr lang="en-US" dirty="0" smtClean="0"/>
              <a:t>Median</a:t>
            </a:r>
          </a:p>
        </p:txBody>
      </p:sp>
      <p:pic>
        <p:nvPicPr>
          <p:cNvPr id="11" name="Picture 10"/>
          <p:cNvPicPr>
            <a:picLocks noChangeAspect="1"/>
          </p:cNvPicPr>
          <p:nvPr/>
        </p:nvPicPr>
        <p:blipFill>
          <a:blip r:embed="rId4"/>
          <a:stretch>
            <a:fillRect/>
          </a:stretch>
        </p:blipFill>
        <p:spPr>
          <a:xfrm>
            <a:off x="6275968" y="2337340"/>
            <a:ext cx="2763138" cy="2639917"/>
          </a:xfrm>
          <a:prstGeom prst="rect">
            <a:avLst/>
          </a:prstGeom>
        </p:spPr>
      </p:pic>
      <p:sp>
        <p:nvSpPr>
          <p:cNvPr id="12" name="TextBox 11"/>
          <p:cNvSpPr txBox="1"/>
          <p:nvPr/>
        </p:nvSpPr>
        <p:spPr>
          <a:xfrm>
            <a:off x="3285256" y="5134836"/>
            <a:ext cx="2977344" cy="369332"/>
          </a:xfrm>
          <a:prstGeom prst="rect">
            <a:avLst/>
          </a:prstGeom>
          <a:noFill/>
        </p:spPr>
        <p:txBody>
          <a:bodyPr wrap="square" rtlCol="0">
            <a:spAutoFit/>
          </a:bodyPr>
          <a:lstStyle/>
          <a:p>
            <a:r>
              <a:rPr lang="en-US" dirty="0" smtClean="0"/>
              <a:t>Smoothing</a:t>
            </a:r>
            <a:endParaRPr lang="en-US" dirty="0"/>
          </a:p>
        </p:txBody>
      </p:sp>
    </p:spTree>
    <p:extLst>
      <p:ext uri="{BB962C8B-B14F-4D97-AF65-F5344CB8AC3E}">
        <p14:creationId xmlns:p14="http://schemas.microsoft.com/office/powerpoint/2010/main" val="900774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Noise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25</a:t>
            </a:fld>
            <a:endParaRPr lang="en-US"/>
          </a:p>
        </p:txBody>
      </p:sp>
      <p:pic>
        <p:nvPicPr>
          <p:cNvPr id="6" name="Picture 5"/>
          <p:cNvPicPr>
            <a:picLocks noChangeAspect="1"/>
          </p:cNvPicPr>
          <p:nvPr/>
        </p:nvPicPr>
        <p:blipFill>
          <a:blip r:embed="rId2"/>
          <a:stretch>
            <a:fillRect/>
          </a:stretch>
        </p:blipFill>
        <p:spPr>
          <a:xfrm>
            <a:off x="918513" y="2200510"/>
            <a:ext cx="3333240" cy="2740854"/>
          </a:xfrm>
          <a:prstGeom prst="rect">
            <a:avLst/>
          </a:prstGeom>
        </p:spPr>
      </p:pic>
      <p:sp>
        <p:nvSpPr>
          <p:cNvPr id="7" name="TextBox 6"/>
          <p:cNvSpPr txBox="1"/>
          <p:nvPr/>
        </p:nvSpPr>
        <p:spPr>
          <a:xfrm>
            <a:off x="837276" y="4941364"/>
            <a:ext cx="2623165" cy="379476"/>
          </a:xfrm>
          <a:prstGeom prst="rect">
            <a:avLst/>
          </a:prstGeom>
          <a:noFill/>
        </p:spPr>
        <p:txBody>
          <a:bodyPr wrap="square" rtlCol="0">
            <a:spAutoFit/>
          </a:bodyPr>
          <a:lstStyle/>
          <a:p>
            <a:r>
              <a:rPr lang="en-US" dirty="0" smtClean="0"/>
              <a:t>original</a:t>
            </a:r>
            <a:endParaRPr lang="en-US" dirty="0"/>
          </a:p>
        </p:txBody>
      </p:sp>
      <p:pic>
        <p:nvPicPr>
          <p:cNvPr id="8" name="Picture 7"/>
          <p:cNvPicPr>
            <a:picLocks noChangeAspect="1"/>
          </p:cNvPicPr>
          <p:nvPr/>
        </p:nvPicPr>
        <p:blipFill>
          <a:blip r:embed="rId3"/>
          <a:stretch>
            <a:fillRect/>
          </a:stretch>
        </p:blipFill>
        <p:spPr>
          <a:xfrm>
            <a:off x="4680413" y="2200511"/>
            <a:ext cx="3251894" cy="2740854"/>
          </a:xfrm>
          <a:prstGeom prst="rect">
            <a:avLst/>
          </a:prstGeom>
        </p:spPr>
      </p:pic>
      <p:sp>
        <p:nvSpPr>
          <p:cNvPr id="9" name="TextBox 8"/>
          <p:cNvSpPr txBox="1"/>
          <p:nvPr/>
        </p:nvSpPr>
        <p:spPr>
          <a:xfrm>
            <a:off x="4680413" y="4941364"/>
            <a:ext cx="2623165" cy="646331"/>
          </a:xfrm>
          <a:prstGeom prst="rect">
            <a:avLst/>
          </a:prstGeom>
          <a:noFill/>
        </p:spPr>
        <p:txBody>
          <a:bodyPr wrap="square" rtlCol="0">
            <a:spAutoFit/>
          </a:bodyPr>
          <a:lstStyle/>
          <a:p>
            <a:r>
              <a:rPr lang="en-US" dirty="0" smtClean="0"/>
              <a:t>Add </a:t>
            </a:r>
            <a:r>
              <a:rPr lang="en-US" dirty="0" smtClean="0"/>
              <a:t>noise (Gaussian)</a:t>
            </a:r>
          </a:p>
          <a:p>
            <a:endParaRPr lang="en-US" dirty="0"/>
          </a:p>
        </p:txBody>
      </p:sp>
      <p:sp>
        <p:nvSpPr>
          <p:cNvPr id="10" name="TextBox 9"/>
          <p:cNvSpPr txBox="1"/>
          <p:nvPr/>
        </p:nvSpPr>
        <p:spPr>
          <a:xfrm>
            <a:off x="918513" y="927122"/>
            <a:ext cx="6869653" cy="369332"/>
          </a:xfrm>
          <a:prstGeom prst="rect">
            <a:avLst/>
          </a:prstGeom>
          <a:noFill/>
        </p:spPr>
        <p:txBody>
          <a:bodyPr wrap="square" rtlCol="0">
            <a:spAutoFit/>
          </a:bodyPr>
          <a:lstStyle/>
          <a:p>
            <a:r>
              <a:rPr lang="en-US" dirty="0" smtClean="0"/>
              <a:t>Use Add noise for all noise additions other than PRNU noise</a:t>
            </a:r>
            <a:endParaRPr lang="en-US" dirty="0"/>
          </a:p>
        </p:txBody>
      </p:sp>
    </p:spTree>
    <p:extLst>
      <p:ext uri="{BB962C8B-B14F-4D97-AF65-F5344CB8AC3E}">
        <p14:creationId xmlns:p14="http://schemas.microsoft.com/office/powerpoint/2010/main" val="2755871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Creation</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26</a:t>
            </a:fld>
            <a:endParaRPr lang="en-US"/>
          </a:p>
        </p:txBody>
      </p:sp>
      <p:sp>
        <p:nvSpPr>
          <p:cNvPr id="4" name="TextBox 3"/>
          <p:cNvSpPr txBox="1"/>
          <p:nvPr/>
        </p:nvSpPr>
        <p:spPr>
          <a:xfrm>
            <a:off x="361188" y="1248156"/>
            <a:ext cx="8097012" cy="369332"/>
          </a:xfrm>
          <a:prstGeom prst="rect">
            <a:avLst/>
          </a:prstGeom>
          <a:noFill/>
        </p:spPr>
        <p:txBody>
          <a:bodyPr wrap="square" rtlCol="0">
            <a:spAutoFit/>
          </a:bodyPr>
          <a:lstStyle/>
          <a:p>
            <a:r>
              <a:rPr lang="en-US" dirty="0" err="1" smtClean="0"/>
              <a:t>CreationFilterGT</a:t>
            </a:r>
            <a:endParaRPr lang="en-US" dirty="0"/>
          </a:p>
        </p:txBody>
      </p:sp>
      <p:pic>
        <p:nvPicPr>
          <p:cNvPr id="5" name="Picture 4"/>
          <p:cNvPicPr>
            <a:picLocks noChangeAspect="1"/>
          </p:cNvPicPr>
          <p:nvPr/>
        </p:nvPicPr>
        <p:blipFill>
          <a:blip r:embed="rId2"/>
          <a:stretch>
            <a:fillRect/>
          </a:stretch>
        </p:blipFill>
        <p:spPr>
          <a:xfrm>
            <a:off x="680899" y="1925267"/>
            <a:ext cx="2765864" cy="3690069"/>
          </a:xfrm>
          <a:prstGeom prst="rect">
            <a:avLst/>
          </a:prstGeom>
        </p:spPr>
      </p:pic>
      <p:sp>
        <p:nvSpPr>
          <p:cNvPr id="6" name="TextBox 5"/>
          <p:cNvSpPr txBox="1"/>
          <p:nvPr/>
        </p:nvSpPr>
        <p:spPr>
          <a:xfrm>
            <a:off x="680899" y="5773423"/>
            <a:ext cx="1633574" cy="369332"/>
          </a:xfrm>
          <a:prstGeom prst="rect">
            <a:avLst/>
          </a:prstGeom>
          <a:noFill/>
        </p:spPr>
        <p:txBody>
          <a:bodyPr wrap="square" rtlCol="0">
            <a:spAutoFit/>
          </a:bodyPr>
          <a:lstStyle/>
          <a:p>
            <a:r>
              <a:rPr lang="en-US" dirty="0" smtClean="0"/>
              <a:t>original</a:t>
            </a:r>
            <a:endParaRPr lang="en-US" dirty="0"/>
          </a:p>
        </p:txBody>
      </p:sp>
      <p:pic>
        <p:nvPicPr>
          <p:cNvPr id="7" name="Picture 6"/>
          <p:cNvPicPr>
            <a:picLocks noChangeAspect="1"/>
          </p:cNvPicPr>
          <p:nvPr/>
        </p:nvPicPr>
        <p:blipFill>
          <a:blip r:embed="rId3"/>
          <a:stretch>
            <a:fillRect/>
          </a:stretch>
        </p:blipFill>
        <p:spPr>
          <a:xfrm>
            <a:off x="3593592" y="1925267"/>
            <a:ext cx="2779776" cy="3692775"/>
          </a:xfrm>
          <a:prstGeom prst="rect">
            <a:avLst/>
          </a:prstGeom>
        </p:spPr>
      </p:pic>
      <p:sp>
        <p:nvSpPr>
          <p:cNvPr id="8" name="TextBox 7"/>
          <p:cNvSpPr txBox="1"/>
          <p:nvPr/>
        </p:nvSpPr>
        <p:spPr>
          <a:xfrm>
            <a:off x="3592907" y="5741155"/>
            <a:ext cx="1633574" cy="369332"/>
          </a:xfrm>
          <a:prstGeom prst="rect">
            <a:avLst/>
          </a:prstGeom>
          <a:noFill/>
        </p:spPr>
        <p:txBody>
          <a:bodyPr wrap="square" rtlCol="0">
            <a:spAutoFit/>
          </a:bodyPr>
          <a:lstStyle/>
          <a:p>
            <a:r>
              <a:rPr lang="en-US" dirty="0" smtClean="0"/>
              <a:t>Oil paint filter</a:t>
            </a:r>
          </a:p>
        </p:txBody>
      </p:sp>
    </p:spTree>
    <p:extLst>
      <p:ext uri="{BB962C8B-B14F-4D97-AF65-F5344CB8AC3E}">
        <p14:creationId xmlns:p14="http://schemas.microsoft.com/office/powerpoint/2010/main" val="485001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Intensity</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27</a:t>
            </a:fld>
            <a:endParaRPr lang="en-US"/>
          </a:p>
        </p:txBody>
      </p:sp>
      <p:sp>
        <p:nvSpPr>
          <p:cNvPr id="4" name="TextBox 3"/>
          <p:cNvSpPr txBox="1"/>
          <p:nvPr/>
        </p:nvSpPr>
        <p:spPr>
          <a:xfrm>
            <a:off x="265176" y="1060704"/>
            <a:ext cx="214920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Exposure</a:t>
            </a:r>
          </a:p>
          <a:p>
            <a:pPr marL="285750" indent="-285750">
              <a:buFont typeface="Arial" panose="020B0604020202020204" pitchFamily="34" charset="0"/>
              <a:buChar char="•"/>
            </a:pPr>
            <a:r>
              <a:rPr lang="en-US" dirty="0" smtClean="0"/>
              <a:t>Contrast</a:t>
            </a:r>
          </a:p>
          <a:p>
            <a:pPr marL="285750" indent="-285750">
              <a:buFont typeface="Arial" panose="020B0604020202020204" pitchFamily="34" charset="0"/>
              <a:buChar char="•"/>
            </a:pPr>
            <a:r>
              <a:rPr lang="en-US" dirty="0" smtClean="0"/>
              <a:t>Levels</a:t>
            </a:r>
          </a:p>
          <a:p>
            <a:pPr marL="285750" indent="-285750">
              <a:buFont typeface="Arial" panose="020B0604020202020204" pitchFamily="34" charset="0"/>
              <a:buChar char="•"/>
            </a:pPr>
            <a:r>
              <a:rPr lang="en-US" dirty="0" smtClean="0"/>
              <a:t>Normalization</a:t>
            </a:r>
          </a:p>
          <a:p>
            <a:pPr marL="285750" indent="-285750">
              <a:buFont typeface="Arial" panose="020B0604020202020204" pitchFamily="34" charset="0"/>
              <a:buChar char="•"/>
            </a:pPr>
            <a:r>
              <a:rPr lang="en-US" dirty="0" smtClean="0"/>
              <a:t>Luminosity</a:t>
            </a:r>
          </a:p>
          <a:p>
            <a:pPr marL="285750" indent="-285750">
              <a:buFont typeface="Arial" panose="020B0604020202020204" pitchFamily="34" charset="0"/>
              <a:buChar char="•"/>
            </a:pPr>
            <a:r>
              <a:rPr lang="en-US" dirty="0" smtClean="0"/>
              <a:t>Curves</a:t>
            </a:r>
            <a:endParaRPr lang="en-US" dirty="0"/>
          </a:p>
        </p:txBody>
      </p:sp>
    </p:spTree>
    <p:extLst>
      <p:ext uri="{BB962C8B-B14F-4D97-AF65-F5344CB8AC3E}">
        <p14:creationId xmlns:p14="http://schemas.microsoft.com/office/powerpoint/2010/main" val="442274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&amp; Curves</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28</a:t>
            </a:fld>
            <a:endParaRPr lang="en-US"/>
          </a:p>
        </p:txBody>
      </p:sp>
      <p:pic>
        <p:nvPicPr>
          <p:cNvPr id="4" name="Picture 3"/>
          <p:cNvPicPr>
            <a:picLocks noChangeAspect="1"/>
          </p:cNvPicPr>
          <p:nvPr/>
        </p:nvPicPr>
        <p:blipFill>
          <a:blip r:embed="rId2"/>
          <a:stretch>
            <a:fillRect/>
          </a:stretch>
        </p:blipFill>
        <p:spPr>
          <a:xfrm>
            <a:off x="291310" y="851877"/>
            <a:ext cx="1710430" cy="1560063"/>
          </a:xfrm>
          <a:prstGeom prst="rect">
            <a:avLst/>
          </a:prstGeom>
        </p:spPr>
      </p:pic>
      <p:pic>
        <p:nvPicPr>
          <p:cNvPr id="5" name="Picture 4"/>
          <p:cNvPicPr>
            <a:picLocks noChangeAspect="1"/>
          </p:cNvPicPr>
          <p:nvPr/>
        </p:nvPicPr>
        <p:blipFill>
          <a:blip r:embed="rId3"/>
          <a:stretch>
            <a:fillRect/>
          </a:stretch>
        </p:blipFill>
        <p:spPr>
          <a:xfrm>
            <a:off x="4458069" y="963077"/>
            <a:ext cx="2103415" cy="1449412"/>
          </a:xfrm>
          <a:prstGeom prst="rect">
            <a:avLst/>
          </a:prstGeom>
        </p:spPr>
      </p:pic>
      <p:pic>
        <p:nvPicPr>
          <p:cNvPr id="6" name="Picture 5"/>
          <p:cNvPicPr>
            <a:picLocks noChangeAspect="1"/>
          </p:cNvPicPr>
          <p:nvPr/>
        </p:nvPicPr>
        <p:blipFill>
          <a:blip r:embed="rId4"/>
          <a:stretch>
            <a:fillRect/>
          </a:stretch>
        </p:blipFill>
        <p:spPr>
          <a:xfrm>
            <a:off x="2275873" y="851877"/>
            <a:ext cx="1710430" cy="1560612"/>
          </a:xfrm>
          <a:prstGeom prst="rect">
            <a:avLst/>
          </a:prstGeom>
        </p:spPr>
      </p:pic>
      <p:sp>
        <p:nvSpPr>
          <p:cNvPr id="7" name="Rectangle 6"/>
          <p:cNvSpPr/>
          <p:nvPr/>
        </p:nvSpPr>
        <p:spPr bwMode="auto">
          <a:xfrm>
            <a:off x="3571023" y="1326208"/>
            <a:ext cx="347778" cy="16214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pic>
        <p:nvPicPr>
          <p:cNvPr id="8" name="Picture 7"/>
          <p:cNvPicPr>
            <a:picLocks noChangeAspect="1"/>
          </p:cNvPicPr>
          <p:nvPr/>
        </p:nvPicPr>
        <p:blipFill>
          <a:blip r:embed="rId5"/>
          <a:stretch>
            <a:fillRect/>
          </a:stretch>
        </p:blipFill>
        <p:spPr>
          <a:xfrm>
            <a:off x="6637850" y="957761"/>
            <a:ext cx="2103415" cy="1454728"/>
          </a:xfrm>
          <a:prstGeom prst="rect">
            <a:avLst/>
          </a:prstGeom>
        </p:spPr>
      </p:pic>
      <p:sp>
        <p:nvSpPr>
          <p:cNvPr id="9" name="Rectangle 8"/>
          <p:cNvSpPr/>
          <p:nvPr/>
        </p:nvSpPr>
        <p:spPr bwMode="auto">
          <a:xfrm>
            <a:off x="8381022" y="1488350"/>
            <a:ext cx="360243" cy="1231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pic>
        <p:nvPicPr>
          <p:cNvPr id="10" name="Picture 9"/>
          <p:cNvPicPr>
            <a:picLocks noChangeAspect="1"/>
          </p:cNvPicPr>
          <p:nvPr/>
        </p:nvPicPr>
        <p:blipFill>
          <a:blip r:embed="rId6"/>
          <a:stretch>
            <a:fillRect/>
          </a:stretch>
        </p:blipFill>
        <p:spPr>
          <a:xfrm>
            <a:off x="200914" y="2495729"/>
            <a:ext cx="2714229" cy="3624163"/>
          </a:xfrm>
          <a:prstGeom prst="rect">
            <a:avLst/>
          </a:prstGeom>
        </p:spPr>
      </p:pic>
      <p:pic>
        <p:nvPicPr>
          <p:cNvPr id="11" name="Picture 10"/>
          <p:cNvPicPr>
            <a:picLocks noChangeAspect="1"/>
          </p:cNvPicPr>
          <p:nvPr/>
        </p:nvPicPr>
        <p:blipFill>
          <a:blip r:embed="rId7"/>
          <a:stretch>
            <a:fillRect/>
          </a:stretch>
        </p:blipFill>
        <p:spPr>
          <a:xfrm>
            <a:off x="6034791" y="2462775"/>
            <a:ext cx="2762675" cy="3677572"/>
          </a:xfrm>
          <a:prstGeom prst="rect">
            <a:avLst/>
          </a:prstGeom>
        </p:spPr>
      </p:pic>
      <p:pic>
        <p:nvPicPr>
          <p:cNvPr id="12" name="Picture 11"/>
          <p:cNvPicPr>
            <a:picLocks noChangeAspect="1"/>
          </p:cNvPicPr>
          <p:nvPr/>
        </p:nvPicPr>
        <p:blipFill>
          <a:blip r:embed="rId8"/>
          <a:stretch>
            <a:fillRect/>
          </a:stretch>
        </p:blipFill>
        <p:spPr>
          <a:xfrm>
            <a:off x="3092035" y="2462775"/>
            <a:ext cx="2765864" cy="3690069"/>
          </a:xfrm>
          <a:prstGeom prst="rect">
            <a:avLst/>
          </a:prstGeom>
        </p:spPr>
      </p:pic>
      <p:sp>
        <p:nvSpPr>
          <p:cNvPr id="13" name="TextBox 12"/>
          <p:cNvSpPr txBox="1"/>
          <p:nvPr/>
        </p:nvSpPr>
        <p:spPr>
          <a:xfrm>
            <a:off x="3854510" y="6096038"/>
            <a:ext cx="1633574" cy="369332"/>
          </a:xfrm>
          <a:prstGeom prst="rect">
            <a:avLst/>
          </a:prstGeom>
          <a:noFill/>
        </p:spPr>
        <p:txBody>
          <a:bodyPr wrap="square" rtlCol="0">
            <a:spAutoFit/>
          </a:bodyPr>
          <a:lstStyle/>
          <a:p>
            <a:r>
              <a:rPr lang="en-US" dirty="0" smtClean="0"/>
              <a:t>original</a:t>
            </a:r>
            <a:endParaRPr lang="en-US" dirty="0"/>
          </a:p>
        </p:txBody>
      </p:sp>
      <p:sp>
        <p:nvSpPr>
          <p:cNvPr id="14" name="TextBox 13"/>
          <p:cNvSpPr txBox="1"/>
          <p:nvPr/>
        </p:nvSpPr>
        <p:spPr>
          <a:xfrm>
            <a:off x="905629" y="6096038"/>
            <a:ext cx="1633574" cy="369332"/>
          </a:xfrm>
          <a:prstGeom prst="rect">
            <a:avLst/>
          </a:prstGeom>
          <a:noFill/>
        </p:spPr>
        <p:txBody>
          <a:bodyPr wrap="square" rtlCol="0">
            <a:spAutoFit/>
          </a:bodyPr>
          <a:lstStyle/>
          <a:p>
            <a:r>
              <a:rPr lang="en-US" dirty="0" smtClean="0"/>
              <a:t>Auto levels</a:t>
            </a:r>
            <a:endParaRPr lang="en-US" dirty="0"/>
          </a:p>
        </p:txBody>
      </p:sp>
      <p:sp>
        <p:nvSpPr>
          <p:cNvPr id="15" name="TextBox 14"/>
          <p:cNvSpPr txBox="1"/>
          <p:nvPr/>
        </p:nvSpPr>
        <p:spPr>
          <a:xfrm>
            <a:off x="6675377" y="6096038"/>
            <a:ext cx="1633574" cy="369332"/>
          </a:xfrm>
          <a:prstGeom prst="rect">
            <a:avLst/>
          </a:prstGeom>
          <a:noFill/>
        </p:spPr>
        <p:txBody>
          <a:bodyPr wrap="square" rtlCol="0">
            <a:spAutoFit/>
          </a:bodyPr>
          <a:lstStyle/>
          <a:p>
            <a:r>
              <a:rPr lang="en-US" dirty="0" smtClean="0"/>
              <a:t>Auto Curves</a:t>
            </a:r>
            <a:endParaRPr lang="en-US" dirty="0"/>
          </a:p>
        </p:txBody>
      </p:sp>
    </p:spTree>
    <p:extLst>
      <p:ext uri="{BB962C8B-B14F-4D97-AF65-F5344CB8AC3E}">
        <p14:creationId xmlns:p14="http://schemas.microsoft.com/office/powerpoint/2010/main" val="4233628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&amp; Curves and Color</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29</a:t>
            </a:fld>
            <a:endParaRPr lang="en-US"/>
          </a:p>
        </p:txBody>
      </p:sp>
      <p:sp>
        <p:nvSpPr>
          <p:cNvPr id="4" name="TextBox 3"/>
          <p:cNvSpPr txBox="1"/>
          <p:nvPr/>
        </p:nvSpPr>
        <p:spPr>
          <a:xfrm>
            <a:off x="6391791" y="1837809"/>
            <a:ext cx="1723509" cy="369332"/>
          </a:xfrm>
          <a:prstGeom prst="rect">
            <a:avLst/>
          </a:prstGeom>
          <a:noFill/>
        </p:spPr>
        <p:txBody>
          <a:bodyPr wrap="square" rtlCol="0">
            <a:spAutoFit/>
          </a:bodyPr>
          <a:lstStyle/>
          <a:p>
            <a:r>
              <a:rPr lang="en-US" dirty="0" smtClean="0"/>
              <a:t>255- white</a:t>
            </a:r>
            <a:endParaRPr lang="en-US" dirty="0"/>
          </a:p>
        </p:txBody>
      </p:sp>
      <p:sp>
        <p:nvSpPr>
          <p:cNvPr id="5" name="TextBox 4"/>
          <p:cNvSpPr txBox="1"/>
          <p:nvPr/>
        </p:nvSpPr>
        <p:spPr>
          <a:xfrm>
            <a:off x="2665874" y="1900121"/>
            <a:ext cx="1723509" cy="369332"/>
          </a:xfrm>
          <a:prstGeom prst="rect">
            <a:avLst/>
          </a:prstGeom>
          <a:noFill/>
        </p:spPr>
        <p:txBody>
          <a:bodyPr wrap="square" rtlCol="0">
            <a:spAutoFit/>
          </a:bodyPr>
          <a:lstStyle/>
          <a:p>
            <a:r>
              <a:rPr lang="en-US" dirty="0" smtClean="0"/>
              <a:t>0 - black</a:t>
            </a:r>
            <a:endParaRPr lang="en-US" dirty="0"/>
          </a:p>
        </p:txBody>
      </p:sp>
      <p:sp>
        <p:nvSpPr>
          <p:cNvPr id="6" name="TextBox 5"/>
          <p:cNvSpPr txBox="1"/>
          <p:nvPr/>
        </p:nvSpPr>
        <p:spPr>
          <a:xfrm>
            <a:off x="2601965" y="3486824"/>
            <a:ext cx="1723509" cy="369332"/>
          </a:xfrm>
          <a:prstGeom prst="rect">
            <a:avLst/>
          </a:prstGeom>
          <a:noFill/>
        </p:spPr>
        <p:txBody>
          <a:bodyPr wrap="square" rtlCol="0">
            <a:spAutoFit/>
          </a:bodyPr>
          <a:lstStyle/>
          <a:p>
            <a:r>
              <a:rPr lang="en-US" dirty="0" smtClean="0"/>
              <a:t>0 - cyan</a:t>
            </a:r>
            <a:endParaRPr lang="en-US" dirty="0"/>
          </a:p>
        </p:txBody>
      </p:sp>
      <p:sp>
        <p:nvSpPr>
          <p:cNvPr id="7" name="TextBox 6"/>
          <p:cNvSpPr txBox="1"/>
          <p:nvPr/>
        </p:nvSpPr>
        <p:spPr>
          <a:xfrm>
            <a:off x="2588547" y="4569357"/>
            <a:ext cx="1723509" cy="369332"/>
          </a:xfrm>
          <a:prstGeom prst="rect">
            <a:avLst/>
          </a:prstGeom>
          <a:noFill/>
        </p:spPr>
        <p:txBody>
          <a:bodyPr wrap="square" rtlCol="0">
            <a:spAutoFit/>
          </a:bodyPr>
          <a:lstStyle/>
          <a:p>
            <a:r>
              <a:rPr lang="en-US" dirty="0" smtClean="0"/>
              <a:t>0 - magenta</a:t>
            </a:r>
            <a:endParaRPr lang="en-US" dirty="0"/>
          </a:p>
        </p:txBody>
      </p:sp>
      <p:sp>
        <p:nvSpPr>
          <p:cNvPr id="8" name="TextBox 7"/>
          <p:cNvSpPr txBox="1"/>
          <p:nvPr/>
        </p:nvSpPr>
        <p:spPr>
          <a:xfrm>
            <a:off x="2665873" y="5442859"/>
            <a:ext cx="1723509" cy="369332"/>
          </a:xfrm>
          <a:prstGeom prst="rect">
            <a:avLst/>
          </a:prstGeom>
          <a:noFill/>
        </p:spPr>
        <p:txBody>
          <a:bodyPr wrap="square" rtlCol="0">
            <a:spAutoFit/>
          </a:bodyPr>
          <a:lstStyle/>
          <a:p>
            <a:r>
              <a:rPr lang="en-US" dirty="0" smtClean="0"/>
              <a:t>0 - yellow</a:t>
            </a:r>
            <a:endParaRPr lang="en-US" dirty="0"/>
          </a:p>
        </p:txBody>
      </p:sp>
      <p:sp>
        <p:nvSpPr>
          <p:cNvPr id="9" name="TextBox 8"/>
          <p:cNvSpPr txBox="1"/>
          <p:nvPr/>
        </p:nvSpPr>
        <p:spPr>
          <a:xfrm>
            <a:off x="6188340" y="3534321"/>
            <a:ext cx="1723509" cy="369332"/>
          </a:xfrm>
          <a:prstGeom prst="rect">
            <a:avLst/>
          </a:prstGeom>
          <a:noFill/>
        </p:spPr>
        <p:txBody>
          <a:bodyPr wrap="square" rtlCol="0">
            <a:spAutoFit/>
          </a:bodyPr>
          <a:lstStyle/>
          <a:p>
            <a:r>
              <a:rPr lang="en-US" dirty="0" smtClean="0"/>
              <a:t>255- red</a:t>
            </a:r>
            <a:endParaRPr lang="en-US" dirty="0"/>
          </a:p>
        </p:txBody>
      </p:sp>
      <p:sp>
        <p:nvSpPr>
          <p:cNvPr id="10" name="TextBox 9"/>
          <p:cNvSpPr txBox="1"/>
          <p:nvPr/>
        </p:nvSpPr>
        <p:spPr>
          <a:xfrm>
            <a:off x="6233960" y="4569357"/>
            <a:ext cx="1723509" cy="369332"/>
          </a:xfrm>
          <a:prstGeom prst="rect">
            <a:avLst/>
          </a:prstGeom>
          <a:noFill/>
        </p:spPr>
        <p:txBody>
          <a:bodyPr wrap="square" rtlCol="0">
            <a:spAutoFit/>
          </a:bodyPr>
          <a:lstStyle/>
          <a:p>
            <a:r>
              <a:rPr lang="en-US" dirty="0" smtClean="0"/>
              <a:t>255- green</a:t>
            </a:r>
            <a:endParaRPr lang="en-US" dirty="0"/>
          </a:p>
        </p:txBody>
      </p:sp>
      <p:sp>
        <p:nvSpPr>
          <p:cNvPr id="11" name="TextBox 10"/>
          <p:cNvSpPr txBox="1"/>
          <p:nvPr/>
        </p:nvSpPr>
        <p:spPr>
          <a:xfrm>
            <a:off x="6224845" y="5517744"/>
            <a:ext cx="1723509" cy="369332"/>
          </a:xfrm>
          <a:prstGeom prst="rect">
            <a:avLst/>
          </a:prstGeom>
          <a:noFill/>
        </p:spPr>
        <p:txBody>
          <a:bodyPr wrap="square" rtlCol="0">
            <a:spAutoFit/>
          </a:bodyPr>
          <a:lstStyle/>
          <a:p>
            <a:r>
              <a:rPr lang="en-US" dirty="0" smtClean="0"/>
              <a:t>255- blue</a:t>
            </a:r>
            <a:endParaRPr lang="en-US" dirty="0"/>
          </a:p>
        </p:txBody>
      </p:sp>
      <p:pic>
        <p:nvPicPr>
          <p:cNvPr id="12" name="Picture 11"/>
          <p:cNvPicPr>
            <a:picLocks noChangeAspect="1"/>
          </p:cNvPicPr>
          <p:nvPr/>
        </p:nvPicPr>
        <p:blipFill>
          <a:blip r:embed="rId2"/>
          <a:stretch>
            <a:fillRect/>
          </a:stretch>
        </p:blipFill>
        <p:spPr>
          <a:xfrm>
            <a:off x="3914154" y="860135"/>
            <a:ext cx="2319806" cy="5026941"/>
          </a:xfrm>
          <a:prstGeom prst="rect">
            <a:avLst/>
          </a:prstGeom>
        </p:spPr>
      </p:pic>
      <p:sp>
        <p:nvSpPr>
          <p:cNvPr id="13" name="TextBox 12"/>
          <p:cNvSpPr txBox="1"/>
          <p:nvPr/>
        </p:nvSpPr>
        <p:spPr>
          <a:xfrm>
            <a:off x="283779" y="1121604"/>
            <a:ext cx="2162128" cy="3970318"/>
          </a:xfrm>
          <a:prstGeom prst="rect">
            <a:avLst/>
          </a:prstGeom>
          <a:noFill/>
        </p:spPr>
        <p:txBody>
          <a:bodyPr wrap="square" rtlCol="0">
            <a:spAutoFit/>
          </a:bodyPr>
          <a:lstStyle/>
          <a:p>
            <a:r>
              <a:rPr lang="en-US" dirty="0" smtClean="0"/>
              <a:t>By changing the histogram in the separate channels, not only the intensity can be adjusted, but the color will be shifted as well. </a:t>
            </a:r>
            <a:endParaRPr lang="en-US" dirty="0" smtClean="0"/>
          </a:p>
          <a:p>
            <a:endParaRPr lang="en-US" dirty="0"/>
          </a:p>
          <a:p>
            <a:r>
              <a:rPr lang="en-US" dirty="0"/>
              <a:t>See </a:t>
            </a:r>
            <a:r>
              <a:rPr lang="en-US" dirty="0" smtClean="0"/>
              <a:t>journal for examples of curves and levels: </a:t>
            </a:r>
            <a:r>
              <a:rPr lang="en-US" dirty="0"/>
              <a:t>https://medifor.rankone.io/journal/3478</a:t>
            </a:r>
            <a:endParaRPr lang="en-US" dirty="0"/>
          </a:p>
        </p:txBody>
      </p:sp>
    </p:spTree>
    <p:extLst>
      <p:ext uri="{BB962C8B-B14F-4D97-AF65-F5344CB8AC3E}">
        <p14:creationId xmlns:p14="http://schemas.microsoft.com/office/powerpoint/2010/main" val="111244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Groups</a:t>
            </a:r>
            <a:endParaRPr lang="en-US" dirty="0"/>
          </a:p>
        </p:txBody>
      </p:sp>
      <p:sp>
        <p:nvSpPr>
          <p:cNvPr id="3" name="TextBox 2"/>
          <p:cNvSpPr txBox="1"/>
          <p:nvPr/>
        </p:nvSpPr>
        <p:spPr>
          <a:xfrm>
            <a:off x="295791" y="1171152"/>
            <a:ext cx="8240110" cy="2246769"/>
          </a:xfrm>
          <a:prstGeom prst="rect">
            <a:avLst/>
          </a:prstGeom>
          <a:noFill/>
        </p:spPr>
        <p:txBody>
          <a:bodyPr wrap="square" numCol="2" rtlCol="0">
            <a:spAutoFit/>
          </a:bodyPr>
          <a:lstStyle/>
          <a:p>
            <a:pPr marL="285750" indent="-285750">
              <a:buFont typeface="Arial" panose="020B0604020202020204" pitchFamily="34" charset="0"/>
              <a:buChar char="•"/>
            </a:pPr>
            <a:r>
              <a:rPr lang="en-US" sz="2000" dirty="0" err="1" smtClean="0"/>
              <a:t>AdditionalEffect</a:t>
            </a:r>
            <a:endParaRPr lang="en-US" sz="2000" dirty="0" smtClean="0"/>
          </a:p>
          <a:p>
            <a:pPr marL="285750" indent="-285750">
              <a:buFont typeface="Arial" panose="020B0604020202020204" pitchFamily="34" charset="0"/>
              <a:buChar char="•"/>
            </a:pPr>
            <a:r>
              <a:rPr lang="en-US" sz="2000" dirty="0" err="1" smtClean="0"/>
              <a:t>AntiForensic</a:t>
            </a:r>
            <a:endParaRPr lang="en-US" sz="2000" dirty="0" smtClean="0"/>
          </a:p>
          <a:p>
            <a:pPr marL="285750" indent="-285750">
              <a:buFont typeface="Arial" panose="020B0604020202020204" pitchFamily="34" charset="0"/>
              <a:buChar char="•"/>
            </a:pPr>
            <a:r>
              <a:rPr lang="en-US" sz="2000" dirty="0" smtClean="0"/>
              <a:t>CGI</a:t>
            </a:r>
            <a:endParaRPr lang="en-US" sz="2000" dirty="0" smtClean="0"/>
          </a:p>
          <a:p>
            <a:pPr marL="285750" indent="-285750">
              <a:buFont typeface="Arial" panose="020B0604020202020204" pitchFamily="34" charset="0"/>
              <a:buChar char="•"/>
            </a:pPr>
            <a:r>
              <a:rPr lang="en-US" sz="2000" dirty="0" smtClean="0"/>
              <a:t>Color</a:t>
            </a:r>
            <a:endParaRPr lang="en-US" sz="2000" dirty="0" smtClean="0"/>
          </a:p>
          <a:p>
            <a:pPr marL="285750" indent="-285750">
              <a:buFont typeface="Arial" panose="020B0604020202020204" pitchFamily="34" charset="0"/>
              <a:buChar char="•"/>
            </a:pPr>
            <a:r>
              <a:rPr lang="en-US" sz="2000" dirty="0" smtClean="0"/>
              <a:t>Filter</a:t>
            </a:r>
          </a:p>
          <a:p>
            <a:pPr marL="285750" indent="-285750">
              <a:buFont typeface="Arial" panose="020B0604020202020204" pitchFamily="34" charset="0"/>
              <a:buChar char="•"/>
            </a:pPr>
            <a:r>
              <a:rPr lang="en-US" sz="2000" dirty="0" smtClean="0"/>
              <a:t>Groups</a:t>
            </a:r>
          </a:p>
          <a:p>
            <a:pPr marL="285750" indent="-285750">
              <a:buFont typeface="Arial" panose="020B0604020202020204" pitchFamily="34" charset="0"/>
              <a:buChar char="•"/>
            </a:pPr>
            <a:r>
              <a:rPr lang="en-US" sz="2000" dirty="0" smtClean="0"/>
              <a:t>Intensity</a:t>
            </a:r>
          </a:p>
          <a:p>
            <a:pPr marL="285750" indent="-285750">
              <a:buFont typeface="Arial" panose="020B0604020202020204" pitchFamily="34" charset="0"/>
              <a:buChar char="•"/>
            </a:pPr>
            <a:r>
              <a:rPr lang="en-US" sz="2000" dirty="0" smtClean="0"/>
              <a:t>Laundering</a:t>
            </a:r>
            <a:endParaRPr lang="en-US" sz="2000" dirty="0" smtClean="0"/>
          </a:p>
          <a:p>
            <a:pPr marL="285750" indent="-285750">
              <a:buFont typeface="Arial" panose="020B0604020202020204" pitchFamily="34" charset="0"/>
              <a:buChar char="•"/>
            </a:pPr>
            <a:r>
              <a:rPr lang="en-US" sz="2000" dirty="0" smtClean="0"/>
              <a:t>Layer </a:t>
            </a:r>
            <a:endParaRPr lang="en-US" sz="2000" dirty="0" smtClean="0"/>
          </a:p>
          <a:p>
            <a:pPr marL="285750" indent="-285750">
              <a:buFont typeface="Arial" panose="020B0604020202020204" pitchFamily="34" charset="0"/>
              <a:buChar char="•"/>
            </a:pPr>
            <a:r>
              <a:rPr lang="en-US" sz="2000" dirty="0" smtClean="0"/>
              <a:t>Output</a:t>
            </a:r>
          </a:p>
          <a:p>
            <a:pPr marL="285750" indent="-285750">
              <a:buFont typeface="Arial" panose="020B0604020202020204" pitchFamily="34" charset="0"/>
              <a:buChar char="•"/>
            </a:pPr>
            <a:r>
              <a:rPr lang="en-US" sz="2000" dirty="0" smtClean="0"/>
              <a:t>Paste</a:t>
            </a:r>
          </a:p>
          <a:p>
            <a:pPr marL="285750" indent="-285750">
              <a:buFont typeface="Arial" panose="020B0604020202020204" pitchFamily="34" charset="0"/>
              <a:buChar char="•"/>
            </a:pPr>
            <a:r>
              <a:rPr lang="en-US" sz="2000" dirty="0" err="1" smtClean="0"/>
              <a:t>PostProcessing</a:t>
            </a:r>
            <a:endParaRPr lang="en-US" sz="2000" dirty="0" smtClean="0"/>
          </a:p>
          <a:p>
            <a:pPr marL="285750" indent="-285750">
              <a:buFont typeface="Arial" panose="020B0604020202020204" pitchFamily="34" charset="0"/>
              <a:buChar char="•"/>
            </a:pPr>
            <a:r>
              <a:rPr lang="en-US" sz="2000" dirty="0" smtClean="0"/>
              <a:t>Select</a:t>
            </a:r>
          </a:p>
          <a:p>
            <a:pPr marL="285750" indent="-285750">
              <a:buFont typeface="Arial" panose="020B0604020202020204" pitchFamily="34" charset="0"/>
              <a:buChar char="•"/>
            </a:pPr>
            <a:r>
              <a:rPr lang="en-US" sz="2000" dirty="0" smtClean="0"/>
              <a:t>Transform</a:t>
            </a:r>
            <a:endParaRPr lang="en-US" sz="2000" dirty="0"/>
          </a:p>
        </p:txBody>
      </p:sp>
    </p:spTree>
    <p:extLst>
      <p:ext uri="{BB962C8B-B14F-4D97-AF65-F5344CB8AC3E}">
        <p14:creationId xmlns:p14="http://schemas.microsoft.com/office/powerpoint/2010/main" val="1124897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Exposure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30</a:t>
            </a:fld>
            <a:endParaRPr lang="en-US"/>
          </a:p>
        </p:txBody>
      </p:sp>
      <p:pic>
        <p:nvPicPr>
          <p:cNvPr id="4" name="Picture 3"/>
          <p:cNvPicPr>
            <a:picLocks noChangeAspect="1"/>
          </p:cNvPicPr>
          <p:nvPr/>
        </p:nvPicPr>
        <p:blipFill>
          <a:blip r:embed="rId2"/>
          <a:stretch>
            <a:fillRect/>
          </a:stretch>
        </p:blipFill>
        <p:spPr>
          <a:xfrm>
            <a:off x="3139291" y="2079028"/>
            <a:ext cx="2765864" cy="3690069"/>
          </a:xfrm>
          <a:prstGeom prst="rect">
            <a:avLst/>
          </a:prstGeom>
        </p:spPr>
      </p:pic>
      <p:sp>
        <p:nvSpPr>
          <p:cNvPr id="5" name="TextBox 4"/>
          <p:cNvSpPr txBox="1"/>
          <p:nvPr/>
        </p:nvSpPr>
        <p:spPr>
          <a:xfrm>
            <a:off x="3139291" y="5927184"/>
            <a:ext cx="1633574" cy="369332"/>
          </a:xfrm>
          <a:prstGeom prst="rect">
            <a:avLst/>
          </a:prstGeom>
          <a:noFill/>
        </p:spPr>
        <p:txBody>
          <a:bodyPr wrap="square" rtlCol="0">
            <a:spAutoFit/>
          </a:bodyPr>
          <a:lstStyle/>
          <a:p>
            <a:r>
              <a:rPr lang="en-US" dirty="0" smtClean="0"/>
              <a:t>original</a:t>
            </a:r>
            <a:endParaRPr lang="en-US" dirty="0"/>
          </a:p>
        </p:txBody>
      </p:sp>
      <p:sp>
        <p:nvSpPr>
          <p:cNvPr id="7" name="TextBox 6"/>
          <p:cNvSpPr txBox="1"/>
          <p:nvPr/>
        </p:nvSpPr>
        <p:spPr>
          <a:xfrm>
            <a:off x="5977384" y="5895806"/>
            <a:ext cx="2296591" cy="369332"/>
          </a:xfrm>
          <a:prstGeom prst="rect">
            <a:avLst/>
          </a:prstGeom>
          <a:noFill/>
        </p:spPr>
        <p:txBody>
          <a:bodyPr wrap="square" rtlCol="0">
            <a:spAutoFit/>
          </a:bodyPr>
          <a:lstStyle/>
          <a:p>
            <a:r>
              <a:rPr lang="en-US" dirty="0" smtClean="0"/>
              <a:t>Exposure - increase</a:t>
            </a:r>
            <a:endParaRPr lang="en-US" dirty="0"/>
          </a:p>
        </p:txBody>
      </p:sp>
      <p:sp>
        <p:nvSpPr>
          <p:cNvPr id="9" name="TextBox 8"/>
          <p:cNvSpPr txBox="1"/>
          <p:nvPr/>
        </p:nvSpPr>
        <p:spPr>
          <a:xfrm>
            <a:off x="306954" y="5895806"/>
            <a:ext cx="2576295" cy="369332"/>
          </a:xfrm>
          <a:prstGeom prst="rect">
            <a:avLst/>
          </a:prstGeom>
          <a:noFill/>
        </p:spPr>
        <p:txBody>
          <a:bodyPr wrap="square" rtlCol="0">
            <a:spAutoFit/>
          </a:bodyPr>
          <a:lstStyle/>
          <a:p>
            <a:r>
              <a:rPr lang="en-US" dirty="0" smtClean="0"/>
              <a:t>Exposure -decrease</a:t>
            </a:r>
            <a:endParaRPr lang="en-US" dirty="0"/>
          </a:p>
        </p:txBody>
      </p:sp>
      <p:pic>
        <p:nvPicPr>
          <p:cNvPr id="6" name="Picture 5"/>
          <p:cNvPicPr>
            <a:picLocks noChangeAspect="1"/>
          </p:cNvPicPr>
          <p:nvPr/>
        </p:nvPicPr>
        <p:blipFill>
          <a:blip r:embed="rId3"/>
          <a:stretch>
            <a:fillRect/>
          </a:stretch>
        </p:blipFill>
        <p:spPr>
          <a:xfrm>
            <a:off x="5977384" y="2079028"/>
            <a:ext cx="2774335" cy="3690069"/>
          </a:xfrm>
          <a:prstGeom prst="rect">
            <a:avLst/>
          </a:prstGeom>
        </p:spPr>
      </p:pic>
      <p:pic>
        <p:nvPicPr>
          <p:cNvPr id="8" name="Picture 7"/>
          <p:cNvPicPr>
            <a:picLocks noChangeAspect="1"/>
          </p:cNvPicPr>
          <p:nvPr/>
        </p:nvPicPr>
        <p:blipFill>
          <a:blip r:embed="rId4"/>
          <a:stretch>
            <a:fillRect/>
          </a:stretch>
        </p:blipFill>
        <p:spPr>
          <a:xfrm>
            <a:off x="306955" y="2079027"/>
            <a:ext cx="2773198" cy="3690069"/>
          </a:xfrm>
          <a:prstGeom prst="rect">
            <a:avLst/>
          </a:prstGeom>
        </p:spPr>
      </p:pic>
      <p:sp>
        <p:nvSpPr>
          <p:cNvPr id="12" name="TextBox 11"/>
          <p:cNvSpPr txBox="1"/>
          <p:nvPr/>
        </p:nvSpPr>
        <p:spPr>
          <a:xfrm>
            <a:off x="405399" y="941427"/>
            <a:ext cx="8346320" cy="369332"/>
          </a:xfrm>
          <a:prstGeom prst="rect">
            <a:avLst/>
          </a:prstGeom>
          <a:noFill/>
        </p:spPr>
        <p:txBody>
          <a:bodyPr wrap="square" rtlCol="0">
            <a:spAutoFit/>
          </a:bodyPr>
          <a:lstStyle/>
          <a:p>
            <a:r>
              <a:rPr lang="en-US" dirty="0" smtClean="0"/>
              <a:t>Mimics the result of adding more or less light in Exposure Values in capture. </a:t>
            </a:r>
            <a:endParaRPr lang="en-US" dirty="0"/>
          </a:p>
        </p:txBody>
      </p:sp>
    </p:spTree>
    <p:extLst>
      <p:ext uri="{BB962C8B-B14F-4D97-AF65-F5344CB8AC3E}">
        <p14:creationId xmlns:p14="http://schemas.microsoft.com/office/powerpoint/2010/main" val="2073201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31</a:t>
            </a:fld>
            <a:endParaRPr lang="en-US"/>
          </a:p>
        </p:txBody>
      </p:sp>
      <p:pic>
        <p:nvPicPr>
          <p:cNvPr id="4" name="Picture 3"/>
          <p:cNvPicPr>
            <a:picLocks noChangeAspect="1"/>
          </p:cNvPicPr>
          <p:nvPr/>
        </p:nvPicPr>
        <p:blipFill>
          <a:blip r:embed="rId2"/>
          <a:stretch>
            <a:fillRect/>
          </a:stretch>
        </p:blipFill>
        <p:spPr>
          <a:xfrm>
            <a:off x="3122752" y="2233047"/>
            <a:ext cx="2765864" cy="3690069"/>
          </a:xfrm>
          <a:prstGeom prst="rect">
            <a:avLst/>
          </a:prstGeom>
        </p:spPr>
      </p:pic>
      <p:sp>
        <p:nvSpPr>
          <p:cNvPr id="5" name="TextBox 4"/>
          <p:cNvSpPr txBox="1"/>
          <p:nvPr/>
        </p:nvSpPr>
        <p:spPr>
          <a:xfrm>
            <a:off x="3122752" y="6081203"/>
            <a:ext cx="1633574" cy="369332"/>
          </a:xfrm>
          <a:prstGeom prst="rect">
            <a:avLst/>
          </a:prstGeom>
          <a:noFill/>
        </p:spPr>
        <p:txBody>
          <a:bodyPr wrap="square" rtlCol="0">
            <a:spAutoFit/>
          </a:bodyPr>
          <a:lstStyle/>
          <a:p>
            <a:r>
              <a:rPr lang="en-US" dirty="0" smtClean="0"/>
              <a:t>original</a:t>
            </a:r>
            <a:endParaRPr lang="en-US" dirty="0"/>
          </a:p>
        </p:txBody>
      </p:sp>
      <p:sp>
        <p:nvSpPr>
          <p:cNvPr id="7" name="TextBox 6"/>
          <p:cNvSpPr txBox="1"/>
          <p:nvPr/>
        </p:nvSpPr>
        <p:spPr>
          <a:xfrm>
            <a:off x="5960845" y="6049825"/>
            <a:ext cx="2296591" cy="369332"/>
          </a:xfrm>
          <a:prstGeom prst="rect">
            <a:avLst/>
          </a:prstGeom>
          <a:noFill/>
        </p:spPr>
        <p:txBody>
          <a:bodyPr wrap="square" rtlCol="0">
            <a:spAutoFit/>
          </a:bodyPr>
          <a:lstStyle/>
          <a:p>
            <a:r>
              <a:rPr lang="en-US" dirty="0" smtClean="0"/>
              <a:t>Contrast - increase</a:t>
            </a:r>
            <a:endParaRPr lang="en-US" dirty="0"/>
          </a:p>
        </p:txBody>
      </p:sp>
      <p:sp>
        <p:nvSpPr>
          <p:cNvPr id="9" name="TextBox 8"/>
          <p:cNvSpPr txBox="1"/>
          <p:nvPr/>
        </p:nvSpPr>
        <p:spPr>
          <a:xfrm>
            <a:off x="267893" y="6049825"/>
            <a:ext cx="2576295" cy="369332"/>
          </a:xfrm>
          <a:prstGeom prst="rect">
            <a:avLst/>
          </a:prstGeom>
          <a:noFill/>
        </p:spPr>
        <p:txBody>
          <a:bodyPr wrap="square" rtlCol="0">
            <a:spAutoFit/>
          </a:bodyPr>
          <a:lstStyle/>
          <a:p>
            <a:r>
              <a:rPr lang="en-US" dirty="0" smtClean="0"/>
              <a:t>Contrast -decrease</a:t>
            </a:r>
            <a:endParaRPr lang="en-US" dirty="0"/>
          </a:p>
        </p:txBody>
      </p:sp>
      <p:pic>
        <p:nvPicPr>
          <p:cNvPr id="10" name="Picture 9"/>
          <p:cNvPicPr>
            <a:picLocks noChangeAspect="1"/>
          </p:cNvPicPr>
          <p:nvPr/>
        </p:nvPicPr>
        <p:blipFill>
          <a:blip r:embed="rId3"/>
          <a:stretch>
            <a:fillRect/>
          </a:stretch>
        </p:blipFill>
        <p:spPr>
          <a:xfrm>
            <a:off x="172661" y="2233047"/>
            <a:ext cx="2778867" cy="3690069"/>
          </a:xfrm>
          <a:prstGeom prst="rect">
            <a:avLst/>
          </a:prstGeom>
        </p:spPr>
      </p:pic>
      <p:pic>
        <p:nvPicPr>
          <p:cNvPr id="11" name="Picture 10"/>
          <p:cNvPicPr>
            <a:picLocks noChangeAspect="1"/>
          </p:cNvPicPr>
          <p:nvPr/>
        </p:nvPicPr>
        <p:blipFill>
          <a:blip r:embed="rId4"/>
          <a:stretch>
            <a:fillRect/>
          </a:stretch>
        </p:blipFill>
        <p:spPr>
          <a:xfrm>
            <a:off x="6059840" y="2238336"/>
            <a:ext cx="2760202" cy="3684780"/>
          </a:xfrm>
          <a:prstGeom prst="rect">
            <a:avLst/>
          </a:prstGeom>
        </p:spPr>
      </p:pic>
      <p:sp>
        <p:nvSpPr>
          <p:cNvPr id="12" name="TextBox 11"/>
          <p:cNvSpPr txBox="1"/>
          <p:nvPr/>
        </p:nvSpPr>
        <p:spPr>
          <a:xfrm>
            <a:off x="213446" y="1094462"/>
            <a:ext cx="8576442" cy="830997"/>
          </a:xfrm>
          <a:prstGeom prst="rect">
            <a:avLst/>
          </a:prstGeom>
          <a:noFill/>
        </p:spPr>
        <p:txBody>
          <a:bodyPr wrap="square" rtlCol="0">
            <a:spAutoFit/>
          </a:bodyPr>
          <a:lstStyle/>
          <a:p>
            <a:r>
              <a:rPr lang="en-US" sz="1600" dirty="0" smtClean="0"/>
              <a:t>When you change the relationship between the intensity of the pixels. </a:t>
            </a:r>
          </a:p>
          <a:p>
            <a:pPr marL="285750" indent="-285750">
              <a:buFont typeface="Arial" panose="020B0604020202020204" pitchFamily="34" charset="0"/>
              <a:buChar char="•"/>
            </a:pPr>
            <a:r>
              <a:rPr lang="en-US" sz="1600" dirty="0" smtClean="0"/>
              <a:t>Increase contrast: creates larger differences between the brightest and darkest pixels.</a:t>
            </a:r>
          </a:p>
          <a:p>
            <a:pPr marL="285750" indent="-285750">
              <a:buFont typeface="Arial" panose="020B0604020202020204" pitchFamily="34" charset="0"/>
              <a:buChar char="•"/>
            </a:pPr>
            <a:r>
              <a:rPr lang="en-US" sz="1600" dirty="0" smtClean="0"/>
              <a:t>Decrease contrast: creates smaller differences between the brightest and darkest pixels. </a:t>
            </a:r>
            <a:endParaRPr lang="en-US" sz="1600" dirty="0"/>
          </a:p>
        </p:txBody>
      </p:sp>
    </p:spTree>
    <p:extLst>
      <p:ext uri="{BB962C8B-B14F-4D97-AF65-F5344CB8AC3E}">
        <p14:creationId xmlns:p14="http://schemas.microsoft.com/office/powerpoint/2010/main" val="640831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Laundering</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32</a:t>
            </a:fld>
            <a:endParaRPr lang="en-US"/>
          </a:p>
        </p:txBody>
      </p:sp>
      <p:sp>
        <p:nvSpPr>
          <p:cNvPr id="4" name="TextBox 3"/>
          <p:cNvSpPr txBox="1"/>
          <p:nvPr/>
        </p:nvSpPr>
        <p:spPr>
          <a:xfrm>
            <a:off x="489204" y="1239012"/>
            <a:ext cx="6839712"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SocialMedia</a:t>
            </a:r>
            <a:endParaRPr lang="en-US" dirty="0"/>
          </a:p>
        </p:txBody>
      </p:sp>
      <p:pic>
        <p:nvPicPr>
          <p:cNvPr id="5" name="Picture 4"/>
          <p:cNvPicPr>
            <a:picLocks noChangeAspect="1"/>
          </p:cNvPicPr>
          <p:nvPr/>
        </p:nvPicPr>
        <p:blipFill>
          <a:blip r:embed="rId2"/>
          <a:stretch>
            <a:fillRect/>
          </a:stretch>
        </p:blipFill>
        <p:spPr>
          <a:xfrm>
            <a:off x="4260714" y="3664552"/>
            <a:ext cx="4474724" cy="2402873"/>
          </a:xfrm>
          <a:prstGeom prst="rect">
            <a:avLst/>
          </a:prstGeom>
        </p:spPr>
      </p:pic>
      <p:pic>
        <p:nvPicPr>
          <p:cNvPr id="6" name="Picture 5"/>
          <p:cNvPicPr>
            <a:picLocks noChangeAspect="1"/>
          </p:cNvPicPr>
          <p:nvPr/>
        </p:nvPicPr>
        <p:blipFill>
          <a:blip r:embed="rId3"/>
          <a:stretch>
            <a:fillRect/>
          </a:stretch>
        </p:blipFill>
        <p:spPr>
          <a:xfrm>
            <a:off x="4260714" y="1050588"/>
            <a:ext cx="4436288" cy="2566428"/>
          </a:xfrm>
          <a:prstGeom prst="rect">
            <a:avLst/>
          </a:prstGeom>
        </p:spPr>
      </p:pic>
      <p:sp>
        <p:nvSpPr>
          <p:cNvPr id="7" name="TextBox 6"/>
          <p:cNvSpPr txBox="1"/>
          <p:nvPr/>
        </p:nvSpPr>
        <p:spPr>
          <a:xfrm>
            <a:off x="2595155" y="1796768"/>
            <a:ext cx="1824446" cy="646331"/>
          </a:xfrm>
          <a:prstGeom prst="rect">
            <a:avLst/>
          </a:prstGeom>
          <a:noFill/>
        </p:spPr>
        <p:txBody>
          <a:bodyPr wrap="square" rtlCol="0">
            <a:spAutoFit/>
          </a:bodyPr>
          <a:lstStyle/>
          <a:p>
            <a:r>
              <a:rPr lang="en-US" dirty="0" smtClean="0"/>
              <a:t>Before social media upload</a:t>
            </a:r>
          </a:p>
        </p:txBody>
      </p:sp>
      <p:sp>
        <p:nvSpPr>
          <p:cNvPr id="8" name="TextBox 7"/>
          <p:cNvSpPr txBox="1"/>
          <p:nvPr/>
        </p:nvSpPr>
        <p:spPr>
          <a:xfrm>
            <a:off x="2629990" y="4298186"/>
            <a:ext cx="1824446" cy="646331"/>
          </a:xfrm>
          <a:prstGeom prst="rect">
            <a:avLst/>
          </a:prstGeom>
          <a:noFill/>
        </p:spPr>
        <p:txBody>
          <a:bodyPr wrap="square" rtlCol="0">
            <a:spAutoFit/>
          </a:bodyPr>
          <a:lstStyle/>
          <a:p>
            <a:r>
              <a:rPr lang="en-US" dirty="0" smtClean="0"/>
              <a:t>After social media upload</a:t>
            </a:r>
          </a:p>
        </p:txBody>
      </p:sp>
    </p:spTree>
    <p:extLst>
      <p:ext uri="{BB962C8B-B14F-4D97-AF65-F5344CB8AC3E}">
        <p14:creationId xmlns:p14="http://schemas.microsoft.com/office/powerpoint/2010/main" val="686134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33</a:t>
            </a:fld>
            <a:endParaRPr lang="en-US"/>
          </a:p>
        </p:txBody>
      </p:sp>
      <p:sp>
        <p:nvSpPr>
          <p:cNvPr id="4" name="TextBox 3"/>
          <p:cNvSpPr txBox="1"/>
          <p:nvPr/>
        </p:nvSpPr>
        <p:spPr>
          <a:xfrm>
            <a:off x="246888" y="1133856"/>
            <a:ext cx="8101584"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Opacity</a:t>
            </a:r>
          </a:p>
          <a:p>
            <a:pPr marL="285750" indent="-285750">
              <a:buFont typeface="Arial" panose="020B0604020202020204" pitchFamily="34" charset="0"/>
              <a:buChar char="•"/>
            </a:pPr>
            <a:r>
              <a:rPr lang="en-US" dirty="0" smtClean="0"/>
              <a:t>Fill</a:t>
            </a:r>
            <a:endParaRPr lang="en-US" dirty="0"/>
          </a:p>
        </p:txBody>
      </p:sp>
      <p:pic>
        <p:nvPicPr>
          <p:cNvPr id="5" name="Picture 4"/>
          <p:cNvPicPr>
            <a:picLocks noChangeAspect="1"/>
          </p:cNvPicPr>
          <p:nvPr/>
        </p:nvPicPr>
        <p:blipFill>
          <a:blip r:embed="rId2"/>
          <a:stretch>
            <a:fillRect/>
          </a:stretch>
        </p:blipFill>
        <p:spPr>
          <a:xfrm>
            <a:off x="1692113" y="919819"/>
            <a:ext cx="3346841" cy="2236552"/>
          </a:xfrm>
          <a:prstGeom prst="rect">
            <a:avLst/>
          </a:prstGeom>
        </p:spPr>
      </p:pic>
      <p:sp>
        <p:nvSpPr>
          <p:cNvPr id="6" name="TextBox 5"/>
          <p:cNvSpPr txBox="1"/>
          <p:nvPr/>
        </p:nvSpPr>
        <p:spPr>
          <a:xfrm>
            <a:off x="1624547" y="3112542"/>
            <a:ext cx="3310805" cy="369332"/>
          </a:xfrm>
          <a:prstGeom prst="rect">
            <a:avLst/>
          </a:prstGeom>
          <a:noFill/>
        </p:spPr>
        <p:txBody>
          <a:bodyPr wrap="square" rtlCol="0">
            <a:spAutoFit/>
          </a:bodyPr>
          <a:lstStyle/>
          <a:p>
            <a:r>
              <a:rPr lang="en-US" dirty="0" smtClean="0"/>
              <a:t>Fill 100% Opacity 100%</a:t>
            </a:r>
            <a:endParaRPr lang="en-US" dirty="0"/>
          </a:p>
        </p:txBody>
      </p:sp>
      <p:pic>
        <p:nvPicPr>
          <p:cNvPr id="7" name="Picture 6"/>
          <p:cNvPicPr>
            <a:picLocks noChangeAspect="1"/>
          </p:cNvPicPr>
          <p:nvPr/>
        </p:nvPicPr>
        <p:blipFill>
          <a:blip r:embed="rId3"/>
          <a:stretch>
            <a:fillRect/>
          </a:stretch>
        </p:blipFill>
        <p:spPr>
          <a:xfrm>
            <a:off x="5073451" y="919819"/>
            <a:ext cx="3476040" cy="2236552"/>
          </a:xfrm>
          <a:prstGeom prst="rect">
            <a:avLst/>
          </a:prstGeom>
        </p:spPr>
      </p:pic>
      <p:pic>
        <p:nvPicPr>
          <p:cNvPr id="9" name="Picture 8"/>
          <p:cNvPicPr>
            <a:picLocks noChangeAspect="1"/>
          </p:cNvPicPr>
          <p:nvPr/>
        </p:nvPicPr>
        <p:blipFill>
          <a:blip r:embed="rId4"/>
          <a:stretch>
            <a:fillRect/>
          </a:stretch>
        </p:blipFill>
        <p:spPr>
          <a:xfrm>
            <a:off x="5039129" y="3511318"/>
            <a:ext cx="3544684" cy="2236859"/>
          </a:xfrm>
          <a:prstGeom prst="rect">
            <a:avLst/>
          </a:prstGeom>
        </p:spPr>
      </p:pic>
      <p:sp>
        <p:nvSpPr>
          <p:cNvPr id="11" name="TextBox 10"/>
          <p:cNvSpPr txBox="1"/>
          <p:nvPr/>
        </p:nvSpPr>
        <p:spPr>
          <a:xfrm>
            <a:off x="4971387" y="3119523"/>
            <a:ext cx="3310805" cy="369332"/>
          </a:xfrm>
          <a:prstGeom prst="rect">
            <a:avLst/>
          </a:prstGeom>
          <a:noFill/>
        </p:spPr>
        <p:txBody>
          <a:bodyPr wrap="square" rtlCol="0">
            <a:spAutoFit/>
          </a:bodyPr>
          <a:lstStyle/>
          <a:p>
            <a:r>
              <a:rPr lang="en-US" dirty="0" smtClean="0"/>
              <a:t>Fill 100% Opacity 50%</a:t>
            </a:r>
            <a:endParaRPr lang="en-US" dirty="0"/>
          </a:p>
        </p:txBody>
      </p:sp>
      <p:sp>
        <p:nvSpPr>
          <p:cNvPr id="12" name="TextBox 11"/>
          <p:cNvSpPr txBox="1"/>
          <p:nvPr/>
        </p:nvSpPr>
        <p:spPr>
          <a:xfrm>
            <a:off x="4935352" y="5733792"/>
            <a:ext cx="3310805" cy="369332"/>
          </a:xfrm>
          <a:prstGeom prst="rect">
            <a:avLst/>
          </a:prstGeom>
          <a:noFill/>
        </p:spPr>
        <p:txBody>
          <a:bodyPr wrap="square" rtlCol="0">
            <a:spAutoFit/>
          </a:bodyPr>
          <a:lstStyle/>
          <a:p>
            <a:r>
              <a:rPr lang="en-US" dirty="0" smtClean="0"/>
              <a:t>Fill 50% Opacity 100%</a:t>
            </a:r>
            <a:endParaRPr lang="en-US" dirty="0"/>
          </a:p>
        </p:txBody>
      </p:sp>
      <p:pic>
        <p:nvPicPr>
          <p:cNvPr id="13" name="Picture 12"/>
          <p:cNvPicPr>
            <a:picLocks noChangeAspect="1"/>
          </p:cNvPicPr>
          <p:nvPr/>
        </p:nvPicPr>
        <p:blipFill>
          <a:blip r:embed="rId5"/>
          <a:stretch>
            <a:fillRect/>
          </a:stretch>
        </p:blipFill>
        <p:spPr>
          <a:xfrm>
            <a:off x="1652635" y="3570360"/>
            <a:ext cx="3318752" cy="2104391"/>
          </a:xfrm>
          <a:prstGeom prst="rect">
            <a:avLst/>
          </a:prstGeom>
        </p:spPr>
      </p:pic>
      <p:sp>
        <p:nvSpPr>
          <p:cNvPr id="14" name="TextBox 13"/>
          <p:cNvSpPr txBox="1"/>
          <p:nvPr/>
        </p:nvSpPr>
        <p:spPr>
          <a:xfrm>
            <a:off x="1624547" y="5704348"/>
            <a:ext cx="3310805" cy="369332"/>
          </a:xfrm>
          <a:prstGeom prst="rect">
            <a:avLst/>
          </a:prstGeom>
          <a:noFill/>
        </p:spPr>
        <p:txBody>
          <a:bodyPr wrap="square" rtlCol="0">
            <a:spAutoFit/>
          </a:bodyPr>
          <a:lstStyle/>
          <a:p>
            <a:r>
              <a:rPr lang="en-US" dirty="0" smtClean="0"/>
              <a:t>Fill 50% Opacity 50%</a:t>
            </a:r>
            <a:endParaRPr lang="en-US" dirty="0"/>
          </a:p>
        </p:txBody>
      </p:sp>
    </p:spTree>
    <p:extLst>
      <p:ext uri="{BB962C8B-B14F-4D97-AF65-F5344CB8AC3E}">
        <p14:creationId xmlns:p14="http://schemas.microsoft.com/office/powerpoint/2010/main" val="1155344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34</a:t>
            </a:fld>
            <a:endParaRPr lang="en-US"/>
          </a:p>
        </p:txBody>
      </p:sp>
      <p:sp>
        <p:nvSpPr>
          <p:cNvPr id="4" name="TextBox 3"/>
          <p:cNvSpPr txBox="1"/>
          <p:nvPr/>
        </p:nvSpPr>
        <p:spPr>
          <a:xfrm>
            <a:off x="339852" y="1303020"/>
            <a:ext cx="854049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BMP</a:t>
            </a:r>
          </a:p>
          <a:p>
            <a:pPr marL="285750" indent="-285750">
              <a:buFont typeface="Arial" panose="020B0604020202020204" pitchFamily="34" charset="0"/>
              <a:buChar char="•"/>
            </a:pPr>
            <a:r>
              <a:rPr lang="en-US" dirty="0" smtClean="0"/>
              <a:t>TIF</a:t>
            </a:r>
          </a:p>
          <a:p>
            <a:pPr marL="285750" indent="-285750">
              <a:buFont typeface="Arial" panose="020B0604020202020204" pitchFamily="34" charset="0"/>
              <a:buChar char="•"/>
            </a:pPr>
            <a:r>
              <a:rPr lang="en-US" dirty="0" smtClean="0"/>
              <a:t>DNG</a:t>
            </a:r>
          </a:p>
          <a:p>
            <a:pPr marL="285750" indent="-285750">
              <a:buFont typeface="Arial" panose="020B0604020202020204" pitchFamily="34" charset="0"/>
              <a:buChar char="•"/>
            </a:pPr>
            <a:r>
              <a:rPr lang="en-US" dirty="0" smtClean="0"/>
              <a:t>Copy</a:t>
            </a:r>
          </a:p>
          <a:p>
            <a:pPr marL="285750" indent="-285750">
              <a:buFont typeface="Arial" panose="020B0604020202020204" pitchFamily="34" charset="0"/>
              <a:buChar char="•"/>
            </a:pPr>
            <a:r>
              <a:rPr lang="en-US" dirty="0" smtClean="0"/>
              <a:t>PNG</a:t>
            </a:r>
          </a:p>
          <a:p>
            <a:pPr marL="285750" indent="-285750">
              <a:buFont typeface="Arial" panose="020B0604020202020204" pitchFamily="34" charset="0"/>
              <a:buChar char="•"/>
            </a:pPr>
            <a:r>
              <a:rPr lang="en-US" dirty="0" smtClean="0"/>
              <a:t>JPG</a:t>
            </a:r>
            <a:endParaRPr lang="en-US" dirty="0"/>
          </a:p>
        </p:txBody>
      </p:sp>
      <p:sp>
        <p:nvSpPr>
          <p:cNvPr id="5" name="TextBox 4"/>
          <p:cNvSpPr txBox="1"/>
          <p:nvPr/>
        </p:nvSpPr>
        <p:spPr>
          <a:xfrm>
            <a:off x="2779235" y="1513529"/>
            <a:ext cx="3909849"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lstStyle/>
          <a:p>
            <a:r>
              <a:rPr lang="en-US" b="1" dirty="0" smtClean="0">
                <a:solidFill>
                  <a:schemeClr val="tx1"/>
                </a:solidFill>
              </a:rPr>
              <a:t>Most operations do not allow for change in file type, use these operations to do so.</a:t>
            </a:r>
            <a:endParaRPr lang="en-US" b="1" dirty="0">
              <a:solidFill>
                <a:schemeClr val="tx1"/>
              </a:solidFill>
            </a:endParaRPr>
          </a:p>
        </p:txBody>
      </p:sp>
    </p:spTree>
    <p:extLst>
      <p:ext uri="{BB962C8B-B14F-4D97-AF65-F5344CB8AC3E}">
        <p14:creationId xmlns:p14="http://schemas.microsoft.com/office/powerpoint/2010/main" val="3193654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a:t>
            </a:r>
            <a:endParaRPr lang="en-US" dirty="0"/>
          </a:p>
        </p:txBody>
      </p:sp>
      <p:sp>
        <p:nvSpPr>
          <p:cNvPr id="3" name="Slide Number Placeholder 2"/>
          <p:cNvSpPr>
            <a:spLocks noGrp="1"/>
          </p:cNvSpPr>
          <p:nvPr>
            <p:ph type="sldNum" sz="quarter" idx="12"/>
          </p:nvPr>
        </p:nvSpPr>
        <p:spPr>
          <a:xfrm>
            <a:off x="7086600" y="6492875"/>
            <a:ext cx="2057400" cy="365125"/>
          </a:xfrm>
        </p:spPr>
        <p:txBody>
          <a:bodyPr/>
          <a:lstStyle/>
          <a:p>
            <a:fld id="{0B6825B9-5EF3-4D61-85E6-7A556E07D9C3}" type="slidenum">
              <a:rPr lang="en-US" smtClean="0"/>
              <a:t>35</a:t>
            </a:fld>
            <a:endParaRPr lang="en-US"/>
          </a:p>
        </p:txBody>
      </p:sp>
      <p:sp>
        <p:nvSpPr>
          <p:cNvPr id="4" name="TextBox 3"/>
          <p:cNvSpPr txBox="1"/>
          <p:nvPr/>
        </p:nvSpPr>
        <p:spPr>
          <a:xfrm>
            <a:off x="241234" y="944629"/>
            <a:ext cx="2715975"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Splice</a:t>
            </a:r>
          </a:p>
          <a:p>
            <a:pPr marL="285750" indent="-285750">
              <a:buFont typeface="Arial" panose="020B0604020202020204" pitchFamily="34" charset="0"/>
              <a:buChar char="•"/>
            </a:pPr>
            <a:r>
              <a:rPr lang="en-US" dirty="0" smtClean="0"/>
              <a:t>Sampled</a:t>
            </a:r>
          </a:p>
          <a:p>
            <a:pPr marL="285750" indent="-285750">
              <a:buFont typeface="Arial" panose="020B0604020202020204" pitchFamily="34" charset="0"/>
              <a:buChar char="•"/>
            </a:pPr>
            <a:r>
              <a:rPr lang="en-US" dirty="0" err="1" smtClean="0"/>
              <a:t>ContentAwareFill</a:t>
            </a:r>
            <a:endParaRPr lang="en-US" dirty="0"/>
          </a:p>
        </p:txBody>
      </p:sp>
      <p:grpSp>
        <p:nvGrpSpPr>
          <p:cNvPr id="24" name="Group 23"/>
          <p:cNvGrpSpPr/>
          <p:nvPr/>
        </p:nvGrpSpPr>
        <p:grpSpPr>
          <a:xfrm>
            <a:off x="3291232" y="792163"/>
            <a:ext cx="4918982" cy="4187743"/>
            <a:chOff x="3495512" y="944629"/>
            <a:chExt cx="4918982" cy="4187743"/>
          </a:xfrm>
        </p:grpSpPr>
        <p:grpSp>
          <p:nvGrpSpPr>
            <p:cNvPr id="19" name="Group 18"/>
            <p:cNvGrpSpPr/>
            <p:nvPr/>
          </p:nvGrpSpPr>
          <p:grpSpPr>
            <a:xfrm>
              <a:off x="3527044" y="1417789"/>
              <a:ext cx="4887450" cy="3714583"/>
              <a:chOff x="566703" y="885588"/>
              <a:chExt cx="8451313" cy="5445780"/>
            </a:xfrm>
          </p:grpSpPr>
          <p:pic>
            <p:nvPicPr>
              <p:cNvPr id="6" name="Picture 2" descr="https://s3.amazonaws.com/medifor/par/journal/overview/85cfc8ff329373dfd794af16483cccf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349" y="885588"/>
                <a:ext cx="3136335" cy="54457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600" y="1133856"/>
                <a:ext cx="1479296" cy="369332"/>
              </a:xfrm>
              <a:prstGeom prst="rect">
                <a:avLst/>
              </a:prstGeom>
              <a:noFill/>
            </p:spPr>
            <p:txBody>
              <a:bodyPr wrap="square" rtlCol="0">
                <a:spAutoFit/>
              </a:bodyPr>
              <a:lstStyle/>
              <a:p>
                <a:r>
                  <a:rPr lang="en-US" dirty="0" smtClean="0"/>
                  <a:t>Base Image</a:t>
                </a:r>
                <a:endParaRPr lang="en-US" dirty="0"/>
              </a:p>
            </p:txBody>
          </p:sp>
          <p:sp>
            <p:nvSpPr>
              <p:cNvPr id="8" name="TextBox 7"/>
              <p:cNvSpPr txBox="1"/>
              <p:nvPr/>
            </p:nvSpPr>
            <p:spPr>
              <a:xfrm>
                <a:off x="6804914" y="1047164"/>
                <a:ext cx="1997456" cy="369332"/>
              </a:xfrm>
              <a:prstGeom prst="rect">
                <a:avLst/>
              </a:prstGeom>
              <a:noFill/>
            </p:spPr>
            <p:txBody>
              <a:bodyPr wrap="square" rtlCol="0">
                <a:spAutoFit/>
              </a:bodyPr>
              <a:lstStyle/>
              <a:p>
                <a:r>
                  <a:rPr lang="en-US" dirty="0" smtClean="0"/>
                  <a:t>Donor Image</a:t>
                </a:r>
                <a:endParaRPr lang="en-US" dirty="0"/>
              </a:p>
            </p:txBody>
          </p:sp>
          <p:sp>
            <p:nvSpPr>
              <p:cNvPr id="9" name="TextBox 8"/>
              <p:cNvSpPr txBox="1"/>
              <p:nvPr/>
            </p:nvSpPr>
            <p:spPr>
              <a:xfrm>
                <a:off x="6928104" y="2557158"/>
                <a:ext cx="1919224" cy="369332"/>
              </a:xfrm>
              <a:prstGeom prst="rect">
                <a:avLst/>
              </a:prstGeom>
              <a:noFill/>
            </p:spPr>
            <p:txBody>
              <a:bodyPr wrap="square" rtlCol="0">
                <a:spAutoFit/>
              </a:bodyPr>
              <a:lstStyle/>
              <a:p>
                <a:r>
                  <a:rPr lang="en-US" dirty="0" smtClean="0"/>
                  <a:t>Donor selection</a:t>
                </a:r>
                <a:endParaRPr lang="en-US" dirty="0"/>
              </a:p>
            </p:txBody>
          </p:sp>
          <p:sp>
            <p:nvSpPr>
              <p:cNvPr id="10" name="TextBox 9"/>
              <p:cNvSpPr txBox="1"/>
              <p:nvPr/>
            </p:nvSpPr>
            <p:spPr>
              <a:xfrm>
                <a:off x="6769989" y="3355078"/>
                <a:ext cx="2248027" cy="369332"/>
              </a:xfrm>
              <a:prstGeom prst="rect">
                <a:avLst/>
              </a:prstGeom>
              <a:noFill/>
            </p:spPr>
            <p:txBody>
              <a:bodyPr wrap="square" rtlCol="0">
                <a:spAutoFit/>
              </a:bodyPr>
              <a:lstStyle/>
              <a:p>
                <a:r>
                  <a:rPr lang="en-US" dirty="0" smtClean="0"/>
                  <a:t>Donor paste splice</a:t>
                </a:r>
                <a:endParaRPr lang="en-US" dirty="0"/>
              </a:p>
            </p:txBody>
          </p:sp>
          <p:sp>
            <p:nvSpPr>
              <p:cNvPr id="11" name="TextBox 10"/>
              <p:cNvSpPr txBox="1"/>
              <p:nvPr/>
            </p:nvSpPr>
            <p:spPr>
              <a:xfrm>
                <a:off x="566703" y="3188100"/>
                <a:ext cx="2153920" cy="646331"/>
              </a:xfrm>
              <a:prstGeom prst="rect">
                <a:avLst/>
              </a:prstGeom>
              <a:noFill/>
            </p:spPr>
            <p:txBody>
              <a:bodyPr wrap="square" rtlCol="0">
                <a:spAutoFit/>
              </a:bodyPr>
              <a:lstStyle/>
              <a:p>
                <a:r>
                  <a:rPr lang="en-US" dirty="0" smtClean="0"/>
                  <a:t>Selection to clone from base</a:t>
                </a:r>
                <a:endParaRPr lang="en-US" dirty="0"/>
              </a:p>
            </p:txBody>
          </p:sp>
          <p:sp>
            <p:nvSpPr>
              <p:cNvPr id="12" name="TextBox 11"/>
              <p:cNvSpPr txBox="1"/>
              <p:nvPr/>
            </p:nvSpPr>
            <p:spPr>
              <a:xfrm>
                <a:off x="609600" y="4246772"/>
                <a:ext cx="1910080" cy="646331"/>
              </a:xfrm>
              <a:prstGeom prst="rect">
                <a:avLst/>
              </a:prstGeom>
              <a:noFill/>
            </p:spPr>
            <p:txBody>
              <a:bodyPr wrap="square" rtlCol="0">
                <a:spAutoFit/>
              </a:bodyPr>
              <a:lstStyle/>
              <a:p>
                <a:r>
                  <a:rPr lang="en-US" dirty="0" smtClean="0"/>
                  <a:t>Donor paste splice to clone</a:t>
                </a:r>
                <a:endParaRPr lang="en-US" dirty="0"/>
              </a:p>
            </p:txBody>
          </p:sp>
          <p:cxnSp>
            <p:nvCxnSpPr>
              <p:cNvPr id="13" name="Straight Arrow Connector 12"/>
              <p:cNvCxnSpPr>
                <a:stCxn id="7" idx="3"/>
              </p:cNvCxnSpPr>
              <p:nvPr/>
            </p:nvCxnSpPr>
            <p:spPr bwMode="auto">
              <a:xfrm>
                <a:off x="2088896" y="1318522"/>
                <a:ext cx="1494536" cy="4696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8" idx="1"/>
              </p:cNvCxnSpPr>
              <p:nvPr/>
            </p:nvCxnSpPr>
            <p:spPr bwMode="auto">
              <a:xfrm flipH="1">
                <a:off x="6242304" y="1231830"/>
                <a:ext cx="562610" cy="402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p:cNvCxnSpPr>
                <a:stCxn id="11" idx="3"/>
              </p:cNvCxnSpPr>
              <p:nvPr/>
            </p:nvCxnSpPr>
            <p:spPr bwMode="auto">
              <a:xfrm>
                <a:off x="2720623" y="3511266"/>
                <a:ext cx="1290545" cy="284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a:stCxn id="12" idx="3"/>
              </p:cNvCxnSpPr>
              <p:nvPr/>
            </p:nvCxnSpPr>
            <p:spPr bwMode="auto">
              <a:xfrm flipV="1">
                <a:off x="2519680" y="4421632"/>
                <a:ext cx="1584960" cy="1483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a:stCxn id="9" idx="1"/>
              </p:cNvCxnSpPr>
              <p:nvPr/>
            </p:nvCxnSpPr>
            <p:spPr bwMode="auto">
              <a:xfrm flipH="1">
                <a:off x="6365494" y="2741824"/>
                <a:ext cx="562610" cy="5667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p:cNvCxnSpPr>
                <a:stCxn id="10" idx="1"/>
              </p:cNvCxnSpPr>
              <p:nvPr/>
            </p:nvCxnSpPr>
            <p:spPr bwMode="auto">
              <a:xfrm flipH="1">
                <a:off x="6207379" y="3539744"/>
                <a:ext cx="562610" cy="687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1" name="TextBox 20"/>
            <p:cNvSpPr txBox="1"/>
            <p:nvPr/>
          </p:nvSpPr>
          <p:spPr>
            <a:xfrm>
              <a:off x="3495512" y="944629"/>
              <a:ext cx="2612571" cy="369332"/>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rPr>
                <a:t>Splice</a:t>
              </a:r>
              <a:endParaRPr lang="en-US" b="1" dirty="0">
                <a:effectLst>
                  <a:outerShdw blurRad="38100" dist="38100" dir="2700000" algn="tl">
                    <a:srgbClr val="000000">
                      <a:alpha val="43137"/>
                    </a:srgbClr>
                  </a:outerShdw>
                </a:effectLst>
              </a:endParaRPr>
            </a:p>
          </p:txBody>
        </p:sp>
        <p:sp>
          <p:nvSpPr>
            <p:cNvPr id="22" name="TextBox 21"/>
            <p:cNvSpPr txBox="1"/>
            <p:nvPr/>
          </p:nvSpPr>
          <p:spPr>
            <a:xfrm>
              <a:off x="3495512" y="1249757"/>
              <a:ext cx="2612571" cy="307777"/>
            </a:xfrm>
            <a:prstGeom prst="rect">
              <a:avLst/>
            </a:prstGeom>
            <a:noFill/>
          </p:spPr>
          <p:txBody>
            <a:bodyPr wrap="square" rtlCol="0">
              <a:spAutoFit/>
            </a:bodyPr>
            <a:lstStyle/>
            <a:p>
              <a:r>
                <a:rPr lang="en-US" sz="1400" dirty="0" smtClean="0"/>
                <a:t>Copy Paste Type</a:t>
              </a:r>
              <a:endParaRPr lang="en-US" sz="1400" dirty="0"/>
            </a:p>
          </p:txBody>
        </p:sp>
      </p:grpSp>
      <p:grpSp>
        <p:nvGrpSpPr>
          <p:cNvPr id="25" name="Group 24"/>
          <p:cNvGrpSpPr/>
          <p:nvPr/>
        </p:nvGrpSpPr>
        <p:grpSpPr>
          <a:xfrm>
            <a:off x="165485" y="1929284"/>
            <a:ext cx="2750431" cy="4444085"/>
            <a:chOff x="394369" y="1862307"/>
            <a:chExt cx="2750431" cy="4444085"/>
          </a:xfrm>
        </p:grpSpPr>
        <p:pic>
          <p:nvPicPr>
            <p:cNvPr id="5" name="Picture 4"/>
            <p:cNvPicPr>
              <a:picLocks noChangeAspect="1"/>
            </p:cNvPicPr>
            <p:nvPr/>
          </p:nvPicPr>
          <p:blipFill>
            <a:blip r:embed="rId3"/>
            <a:stretch>
              <a:fillRect/>
            </a:stretch>
          </p:blipFill>
          <p:spPr>
            <a:xfrm>
              <a:off x="459452" y="2453883"/>
              <a:ext cx="2685348" cy="3852509"/>
            </a:xfrm>
            <a:prstGeom prst="rect">
              <a:avLst/>
            </a:prstGeom>
          </p:spPr>
        </p:pic>
        <p:sp>
          <p:nvSpPr>
            <p:cNvPr id="20" name="TextBox 19"/>
            <p:cNvSpPr txBox="1"/>
            <p:nvPr/>
          </p:nvSpPr>
          <p:spPr>
            <a:xfrm>
              <a:off x="398036" y="1862307"/>
              <a:ext cx="2612571" cy="369332"/>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rPr>
                <a:t>Sampled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394369" y="2146106"/>
              <a:ext cx="2612571" cy="307777"/>
            </a:xfrm>
            <a:prstGeom prst="rect">
              <a:avLst/>
            </a:prstGeom>
            <a:noFill/>
          </p:spPr>
          <p:txBody>
            <a:bodyPr wrap="square" rtlCol="0">
              <a:spAutoFit/>
            </a:bodyPr>
            <a:lstStyle/>
            <a:p>
              <a:r>
                <a:rPr lang="en-US" sz="1400" dirty="0" smtClean="0"/>
                <a:t>Stamp/Heal/Blend Type</a:t>
              </a:r>
              <a:endParaRPr lang="en-US" sz="1400" dirty="0"/>
            </a:p>
          </p:txBody>
        </p:sp>
      </p:grpSp>
      <p:grpSp>
        <p:nvGrpSpPr>
          <p:cNvPr id="26" name="Group 25"/>
          <p:cNvGrpSpPr/>
          <p:nvPr/>
        </p:nvGrpSpPr>
        <p:grpSpPr>
          <a:xfrm>
            <a:off x="3349370" y="5102756"/>
            <a:ext cx="2757182" cy="1406012"/>
            <a:chOff x="5186853" y="3239135"/>
            <a:chExt cx="3713346" cy="2625003"/>
          </a:xfrm>
        </p:grpSpPr>
        <p:sp>
          <p:nvSpPr>
            <p:cNvPr id="27" name="Rectangle 26"/>
            <p:cNvSpPr/>
            <p:nvPr/>
          </p:nvSpPr>
          <p:spPr bwMode="auto">
            <a:xfrm>
              <a:off x="5237530" y="3252704"/>
              <a:ext cx="1819792" cy="1918889"/>
            </a:xfrm>
            <a:prstGeom prst="rect">
              <a:avLst/>
            </a:prstGeom>
            <a:blipFill>
              <a:blip r:embed="rId4"/>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28" name="TextBox 27"/>
            <p:cNvSpPr txBox="1"/>
            <p:nvPr/>
          </p:nvSpPr>
          <p:spPr>
            <a:xfrm>
              <a:off x="5186853" y="5174601"/>
              <a:ext cx="3385083" cy="689537"/>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Content aware Fill</a:t>
              </a:r>
              <a:endParaRPr lang="en-US" dirty="0">
                <a:effectLst>
                  <a:outerShdw blurRad="38100" dist="38100" dir="2700000" algn="tl">
                    <a:srgbClr val="000000">
                      <a:alpha val="43137"/>
                    </a:srgbClr>
                  </a:outerShdw>
                </a:effectLst>
              </a:endParaRPr>
            </a:p>
          </p:txBody>
        </p:sp>
        <p:sp>
          <p:nvSpPr>
            <p:cNvPr id="29" name="Rectangle 28"/>
            <p:cNvSpPr/>
            <p:nvPr/>
          </p:nvSpPr>
          <p:spPr bwMode="auto">
            <a:xfrm>
              <a:off x="7080407" y="3239135"/>
              <a:ext cx="1819792" cy="1918889"/>
            </a:xfrm>
            <a:prstGeom prst="rect">
              <a:avLst/>
            </a:prstGeom>
            <a:blipFill>
              <a:blip r:embed="rId4"/>
              <a:tile tx="0" ty="0" sx="100000" sy="100000" flip="none" algn="tl"/>
            </a:blip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30" name="Rectangle 29"/>
            <p:cNvSpPr/>
            <p:nvPr/>
          </p:nvSpPr>
          <p:spPr bwMode="auto">
            <a:xfrm>
              <a:off x="5779188" y="3977415"/>
              <a:ext cx="599090" cy="882869"/>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31" name="Rectangle 30"/>
            <p:cNvSpPr/>
            <p:nvPr/>
          </p:nvSpPr>
          <p:spPr bwMode="auto">
            <a:xfrm>
              <a:off x="7516210" y="3977414"/>
              <a:ext cx="599090" cy="882869"/>
            </a:xfrm>
            <a:prstGeom prst="rect">
              <a:avLst/>
            </a:prstGeom>
            <a:blipFill>
              <a:blip r:embed="rId4"/>
              <a:tile tx="0" ty="0" sx="100000" sy="100000" flip="none" algn="tl"/>
            </a:blip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32" name="Right Arrow 31"/>
            <p:cNvSpPr/>
            <p:nvPr/>
          </p:nvSpPr>
          <p:spPr bwMode="auto">
            <a:xfrm>
              <a:off x="6481880" y="4362386"/>
              <a:ext cx="905391" cy="289494"/>
            </a:xfrm>
            <a:prstGeom prst="rightArrow">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grpSp>
    </p:spTree>
    <p:extLst>
      <p:ext uri="{BB962C8B-B14F-4D97-AF65-F5344CB8AC3E}">
        <p14:creationId xmlns:p14="http://schemas.microsoft.com/office/powerpoint/2010/main" val="2102817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aware fill</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36</a:t>
            </a:fld>
            <a:endParaRPr lang="en-US"/>
          </a:p>
        </p:txBody>
      </p:sp>
      <p:sp>
        <p:nvSpPr>
          <p:cNvPr id="4" name="TextBox 3"/>
          <p:cNvSpPr txBox="1"/>
          <p:nvPr/>
        </p:nvSpPr>
        <p:spPr>
          <a:xfrm>
            <a:off x="361188" y="1248156"/>
            <a:ext cx="8097012" cy="369332"/>
          </a:xfrm>
          <a:prstGeom prst="rect">
            <a:avLst/>
          </a:prstGeom>
          <a:noFill/>
        </p:spPr>
        <p:txBody>
          <a:bodyPr wrap="square" rtlCol="0">
            <a:spAutoFit/>
          </a:bodyPr>
          <a:lstStyle/>
          <a:p>
            <a:r>
              <a:rPr lang="en-US" dirty="0" smtClean="0"/>
              <a:t>Content aware Fill to remove</a:t>
            </a:r>
            <a:endParaRPr lang="en-US" dirty="0"/>
          </a:p>
        </p:txBody>
      </p:sp>
      <p:pic>
        <p:nvPicPr>
          <p:cNvPr id="5" name="Picture 4"/>
          <p:cNvPicPr>
            <a:picLocks noChangeAspect="1"/>
          </p:cNvPicPr>
          <p:nvPr/>
        </p:nvPicPr>
        <p:blipFill>
          <a:blip r:embed="rId2"/>
          <a:stretch>
            <a:fillRect/>
          </a:stretch>
        </p:blipFill>
        <p:spPr>
          <a:xfrm>
            <a:off x="955219" y="1742387"/>
            <a:ext cx="2765864" cy="3690069"/>
          </a:xfrm>
          <a:prstGeom prst="rect">
            <a:avLst/>
          </a:prstGeom>
        </p:spPr>
      </p:pic>
      <p:sp>
        <p:nvSpPr>
          <p:cNvPr id="6" name="TextBox 5"/>
          <p:cNvSpPr txBox="1"/>
          <p:nvPr/>
        </p:nvSpPr>
        <p:spPr>
          <a:xfrm>
            <a:off x="955219" y="5590543"/>
            <a:ext cx="1633574" cy="369332"/>
          </a:xfrm>
          <a:prstGeom prst="rect">
            <a:avLst/>
          </a:prstGeom>
          <a:noFill/>
        </p:spPr>
        <p:txBody>
          <a:bodyPr wrap="square" rtlCol="0">
            <a:spAutoFit/>
          </a:bodyPr>
          <a:lstStyle/>
          <a:p>
            <a:r>
              <a:rPr lang="en-US" dirty="0" smtClean="0"/>
              <a:t>original</a:t>
            </a:r>
            <a:endParaRPr lang="en-US" dirty="0"/>
          </a:p>
        </p:txBody>
      </p:sp>
      <p:sp>
        <p:nvSpPr>
          <p:cNvPr id="8" name="TextBox 7"/>
          <p:cNvSpPr txBox="1"/>
          <p:nvPr/>
        </p:nvSpPr>
        <p:spPr>
          <a:xfrm>
            <a:off x="3853510" y="5542492"/>
            <a:ext cx="4115485" cy="369332"/>
          </a:xfrm>
          <a:prstGeom prst="rect">
            <a:avLst/>
          </a:prstGeom>
          <a:noFill/>
        </p:spPr>
        <p:txBody>
          <a:bodyPr wrap="square" rtlCol="0">
            <a:spAutoFit/>
          </a:bodyPr>
          <a:lstStyle/>
          <a:p>
            <a:r>
              <a:rPr lang="en-US" dirty="0" smtClean="0"/>
              <a:t> content aware fill</a:t>
            </a:r>
            <a:r>
              <a:rPr lang="en-US" dirty="0"/>
              <a:t> </a:t>
            </a:r>
            <a:r>
              <a:rPr lang="en-US" dirty="0" smtClean="0"/>
              <a:t>-remove</a:t>
            </a:r>
          </a:p>
        </p:txBody>
      </p:sp>
      <p:pic>
        <p:nvPicPr>
          <p:cNvPr id="7" name="Picture 6"/>
          <p:cNvPicPr>
            <a:picLocks noChangeAspect="1"/>
          </p:cNvPicPr>
          <p:nvPr/>
        </p:nvPicPr>
        <p:blipFill>
          <a:blip r:embed="rId3"/>
          <a:stretch>
            <a:fillRect/>
          </a:stretch>
        </p:blipFill>
        <p:spPr>
          <a:xfrm>
            <a:off x="3853510" y="1742387"/>
            <a:ext cx="2753030" cy="3675206"/>
          </a:xfrm>
          <a:prstGeom prst="rect">
            <a:avLst/>
          </a:prstGeom>
        </p:spPr>
      </p:pic>
      <p:sp>
        <p:nvSpPr>
          <p:cNvPr id="10" name="Rectangle 9"/>
          <p:cNvSpPr/>
          <p:nvPr/>
        </p:nvSpPr>
        <p:spPr bwMode="auto">
          <a:xfrm>
            <a:off x="5594506" y="1742386"/>
            <a:ext cx="1012034" cy="493321"/>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1" name="Rectangle 10"/>
          <p:cNvSpPr/>
          <p:nvPr/>
        </p:nvSpPr>
        <p:spPr bwMode="auto">
          <a:xfrm>
            <a:off x="2729686" y="1742386"/>
            <a:ext cx="964489" cy="493321"/>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2" name="TextBox 11"/>
          <p:cNvSpPr txBox="1"/>
          <p:nvPr/>
        </p:nvSpPr>
        <p:spPr>
          <a:xfrm>
            <a:off x="6738968" y="1581056"/>
            <a:ext cx="2206838" cy="1754326"/>
          </a:xfrm>
          <a:prstGeom prst="rect">
            <a:avLst/>
          </a:prstGeom>
          <a:noFill/>
        </p:spPr>
        <p:txBody>
          <a:bodyPr wrap="square" rtlCol="0">
            <a:spAutoFit/>
          </a:bodyPr>
          <a:lstStyle/>
          <a:p>
            <a:r>
              <a:rPr lang="en-US" dirty="0" smtClean="0"/>
              <a:t>Content aware fill will take a selection of pixels and fill it with pixels that are similar to those around it. </a:t>
            </a:r>
            <a:endParaRPr lang="en-US" dirty="0"/>
          </a:p>
        </p:txBody>
      </p:sp>
    </p:spTree>
    <p:extLst>
      <p:ext uri="{BB962C8B-B14F-4D97-AF65-F5344CB8AC3E}">
        <p14:creationId xmlns:p14="http://schemas.microsoft.com/office/powerpoint/2010/main" val="4193855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41420" y="1501782"/>
            <a:ext cx="3445143" cy="3642950"/>
          </a:xfrm>
          <a:prstGeom prst="rect">
            <a:avLst/>
          </a:prstGeom>
        </p:spPr>
      </p:pic>
      <p:sp>
        <p:nvSpPr>
          <p:cNvPr id="51" name="Rectangle 50"/>
          <p:cNvSpPr/>
          <p:nvPr/>
        </p:nvSpPr>
        <p:spPr>
          <a:xfrm>
            <a:off x="7090975" y="1905452"/>
            <a:ext cx="1969994" cy="196393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17059" y="428330"/>
            <a:ext cx="6705600" cy="838200"/>
          </a:xfrm>
        </p:spPr>
        <p:txBody>
          <a:bodyPr/>
          <a:lstStyle/>
          <a:p>
            <a:r>
              <a:rPr lang="en-US" dirty="0" smtClean="0"/>
              <a:t>Paste Splice Blend: </a:t>
            </a:r>
            <a:br>
              <a:rPr lang="en-US" dirty="0" smtClean="0"/>
            </a:br>
            <a:r>
              <a:rPr lang="en-US" dirty="0" smtClean="0"/>
              <a:t>Workflow with a  donor image</a:t>
            </a:r>
            <a:endParaRPr lang="en-US" dirty="0"/>
          </a:p>
        </p:txBody>
      </p:sp>
      <p:sp>
        <p:nvSpPr>
          <p:cNvPr id="4" name="Rectangle 3"/>
          <p:cNvSpPr/>
          <p:nvPr/>
        </p:nvSpPr>
        <p:spPr>
          <a:xfrm>
            <a:off x="995082" y="2154891"/>
            <a:ext cx="692524" cy="1005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2356597" y="2154891"/>
            <a:ext cx="1227044" cy="73286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cxnSp>
        <p:nvCxnSpPr>
          <p:cNvPr id="7" name="Straight Arrow Connector 6"/>
          <p:cNvCxnSpPr>
            <a:stCxn id="4" idx="2"/>
            <a:endCxn id="8" idx="0"/>
          </p:cNvCxnSpPr>
          <p:nvPr/>
        </p:nvCxnSpPr>
        <p:spPr>
          <a:xfrm flipH="1">
            <a:off x="1341344" y="3160060"/>
            <a:ext cx="1" cy="29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95082" y="3459255"/>
            <a:ext cx="692524" cy="100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2346512" y="3429001"/>
            <a:ext cx="1237128" cy="8169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cxnSp>
        <p:nvCxnSpPr>
          <p:cNvPr id="11" name="Straight Arrow Connector 10"/>
          <p:cNvCxnSpPr>
            <a:stCxn id="5" idx="2"/>
            <a:endCxn id="9" idx="0"/>
          </p:cNvCxnSpPr>
          <p:nvPr/>
        </p:nvCxnSpPr>
        <p:spPr>
          <a:xfrm flipH="1">
            <a:off x="2965077" y="2887755"/>
            <a:ext cx="5042" cy="541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408705" y="2310373"/>
            <a:ext cx="474009" cy="50090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a:p>
        </p:txBody>
      </p:sp>
      <p:sp>
        <p:nvSpPr>
          <p:cNvPr id="14" name="Oval 13"/>
          <p:cNvSpPr/>
          <p:nvPr/>
        </p:nvSpPr>
        <p:spPr>
          <a:xfrm>
            <a:off x="2408705" y="3581959"/>
            <a:ext cx="474009" cy="50090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a:p>
        </p:txBody>
      </p:sp>
      <p:cxnSp>
        <p:nvCxnSpPr>
          <p:cNvPr id="16" name="Straight Arrow Connector 15"/>
          <p:cNvCxnSpPr>
            <a:stCxn id="9" idx="1"/>
            <a:endCxn id="8" idx="3"/>
          </p:cNvCxnSpPr>
          <p:nvPr/>
        </p:nvCxnSpPr>
        <p:spPr>
          <a:xfrm flipH="1">
            <a:off x="1687606" y="3837454"/>
            <a:ext cx="658907" cy="124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104338" y="3581959"/>
            <a:ext cx="474009" cy="500903"/>
          </a:xfrm>
          <a:prstGeom prst="ellipse">
            <a:avLst/>
          </a:prstGeom>
          <a:solidFill>
            <a:schemeClr val="accent3">
              <a:alpha val="39000"/>
            </a:schemeClr>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4" name="Isosceles Triangle 33"/>
          <p:cNvSpPr/>
          <p:nvPr/>
        </p:nvSpPr>
        <p:spPr>
          <a:xfrm>
            <a:off x="1341343" y="2837330"/>
            <a:ext cx="275666" cy="240363"/>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35" name="Isosceles Triangle 34"/>
          <p:cNvSpPr/>
          <p:nvPr/>
        </p:nvSpPr>
        <p:spPr>
          <a:xfrm>
            <a:off x="1341343" y="4141694"/>
            <a:ext cx="275666" cy="240363"/>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38" name="Freeform 37"/>
          <p:cNvSpPr/>
          <p:nvPr/>
        </p:nvSpPr>
        <p:spPr>
          <a:xfrm>
            <a:off x="5473966" y="1906119"/>
            <a:ext cx="1617009" cy="1963271"/>
          </a:xfrm>
          <a:custGeom>
            <a:avLst/>
            <a:gdLst>
              <a:gd name="connsiteX0" fmla="*/ 0 w 2156012"/>
              <a:gd name="connsiteY0" fmla="*/ 1223682 h 2617694"/>
              <a:gd name="connsiteX1" fmla="*/ 4483 w 2156012"/>
              <a:gd name="connsiteY1" fmla="*/ 1416423 h 2617694"/>
              <a:gd name="connsiteX2" fmla="*/ 2156012 w 2156012"/>
              <a:gd name="connsiteY2" fmla="*/ 2617694 h 2617694"/>
              <a:gd name="connsiteX3" fmla="*/ 2156012 w 2156012"/>
              <a:gd name="connsiteY3" fmla="*/ 0 h 2617694"/>
              <a:gd name="connsiteX4" fmla="*/ 0 w 2156012"/>
              <a:gd name="connsiteY4" fmla="*/ 1223682 h 2617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012" h="2617694">
                <a:moveTo>
                  <a:pt x="0" y="1223682"/>
                </a:moveTo>
                <a:lnTo>
                  <a:pt x="4483" y="1416423"/>
                </a:lnTo>
                <a:lnTo>
                  <a:pt x="2156012" y="2617694"/>
                </a:lnTo>
                <a:lnTo>
                  <a:pt x="2156012" y="0"/>
                </a:lnTo>
                <a:lnTo>
                  <a:pt x="0" y="1223682"/>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9" name="Rectangle 38"/>
          <p:cNvSpPr/>
          <p:nvPr/>
        </p:nvSpPr>
        <p:spPr>
          <a:xfrm>
            <a:off x="7711640" y="2188172"/>
            <a:ext cx="692524" cy="10051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0" name="Oval 39"/>
          <p:cNvSpPr/>
          <p:nvPr/>
        </p:nvSpPr>
        <p:spPr>
          <a:xfrm>
            <a:off x="7830142" y="2312556"/>
            <a:ext cx="474009" cy="50090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350"/>
          </a:p>
        </p:txBody>
      </p:sp>
      <p:sp>
        <p:nvSpPr>
          <p:cNvPr id="41" name="TextBox 40"/>
          <p:cNvSpPr txBox="1"/>
          <p:nvPr/>
        </p:nvSpPr>
        <p:spPr>
          <a:xfrm>
            <a:off x="2350924" y="1851802"/>
            <a:ext cx="1228304" cy="300082"/>
          </a:xfrm>
          <a:prstGeom prst="rect">
            <a:avLst/>
          </a:prstGeom>
          <a:noFill/>
        </p:spPr>
        <p:txBody>
          <a:bodyPr wrap="square" rtlCol="0">
            <a:spAutoFit/>
          </a:bodyPr>
          <a:lstStyle/>
          <a:p>
            <a:pPr algn="ctr"/>
            <a:r>
              <a:rPr lang="en-US" sz="1350" dirty="0"/>
              <a:t>Donor</a:t>
            </a:r>
          </a:p>
        </p:txBody>
      </p:sp>
      <p:sp>
        <p:nvSpPr>
          <p:cNvPr id="42" name="TextBox 41"/>
          <p:cNvSpPr txBox="1"/>
          <p:nvPr/>
        </p:nvSpPr>
        <p:spPr>
          <a:xfrm>
            <a:off x="634501" y="3141466"/>
            <a:ext cx="1466815" cy="300082"/>
          </a:xfrm>
          <a:prstGeom prst="rect">
            <a:avLst/>
          </a:prstGeom>
          <a:noFill/>
        </p:spPr>
        <p:txBody>
          <a:bodyPr wrap="square" rtlCol="0">
            <a:spAutoFit/>
          </a:bodyPr>
          <a:lstStyle/>
          <a:p>
            <a:pPr algn="ctr"/>
            <a:r>
              <a:rPr lang="en-US" sz="1350" dirty="0"/>
              <a:t>Paste Splice</a:t>
            </a:r>
          </a:p>
        </p:txBody>
      </p:sp>
      <p:sp>
        <p:nvSpPr>
          <p:cNvPr id="43" name="TextBox 42"/>
          <p:cNvSpPr txBox="1"/>
          <p:nvPr/>
        </p:nvSpPr>
        <p:spPr>
          <a:xfrm>
            <a:off x="2341470" y="3157710"/>
            <a:ext cx="1228304" cy="507831"/>
          </a:xfrm>
          <a:prstGeom prst="rect">
            <a:avLst/>
          </a:prstGeom>
          <a:noFill/>
        </p:spPr>
        <p:txBody>
          <a:bodyPr wrap="square" rtlCol="0">
            <a:spAutoFit/>
          </a:bodyPr>
          <a:lstStyle/>
          <a:p>
            <a:pPr algn="ctr"/>
            <a:r>
              <a:rPr lang="en-US" sz="1350" dirty="0"/>
              <a:t>Select Region</a:t>
            </a:r>
          </a:p>
        </p:txBody>
      </p:sp>
      <p:sp>
        <p:nvSpPr>
          <p:cNvPr id="44" name="TextBox 43"/>
          <p:cNvSpPr txBox="1"/>
          <p:nvPr/>
        </p:nvSpPr>
        <p:spPr>
          <a:xfrm>
            <a:off x="974490" y="1902862"/>
            <a:ext cx="692524" cy="300082"/>
          </a:xfrm>
          <a:prstGeom prst="rect">
            <a:avLst/>
          </a:prstGeom>
          <a:noFill/>
        </p:spPr>
        <p:txBody>
          <a:bodyPr wrap="square" rtlCol="0">
            <a:spAutoFit/>
          </a:bodyPr>
          <a:lstStyle/>
          <a:p>
            <a:pPr algn="ctr"/>
            <a:r>
              <a:rPr lang="en-US" sz="1350" dirty="0"/>
              <a:t>Base</a:t>
            </a:r>
          </a:p>
        </p:txBody>
      </p:sp>
      <p:sp>
        <p:nvSpPr>
          <p:cNvPr id="45" name="TextBox 44"/>
          <p:cNvSpPr txBox="1"/>
          <p:nvPr/>
        </p:nvSpPr>
        <p:spPr>
          <a:xfrm>
            <a:off x="-49549" y="3491205"/>
            <a:ext cx="1025929" cy="715581"/>
          </a:xfrm>
          <a:prstGeom prst="rect">
            <a:avLst/>
          </a:prstGeom>
          <a:noFill/>
        </p:spPr>
        <p:txBody>
          <a:bodyPr wrap="square" rtlCol="0">
            <a:spAutoFit/>
          </a:bodyPr>
          <a:lstStyle/>
          <a:p>
            <a:pPr algn="ctr"/>
            <a:r>
              <a:rPr lang="en-US" sz="1350" dirty="0"/>
              <a:t>Final Placement and blend</a:t>
            </a:r>
          </a:p>
        </p:txBody>
      </p:sp>
      <p:cxnSp>
        <p:nvCxnSpPr>
          <p:cNvPr id="47" name="Straight Arrow Connector 46"/>
          <p:cNvCxnSpPr/>
          <p:nvPr/>
        </p:nvCxnSpPr>
        <p:spPr>
          <a:xfrm flipV="1">
            <a:off x="869643" y="3817282"/>
            <a:ext cx="427368" cy="20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6998947" y="3176893"/>
            <a:ext cx="2062021" cy="715581"/>
          </a:xfrm>
          <a:prstGeom prst="rect">
            <a:avLst/>
          </a:prstGeom>
          <a:noFill/>
        </p:spPr>
        <p:txBody>
          <a:bodyPr wrap="square" rtlCol="0">
            <a:spAutoFit/>
          </a:bodyPr>
          <a:lstStyle/>
          <a:p>
            <a:pPr algn="ctr"/>
            <a:r>
              <a:rPr lang="en-US" sz="1350" dirty="0"/>
              <a:t>Save the placement of the donor in the image before blending</a:t>
            </a:r>
          </a:p>
        </p:txBody>
      </p:sp>
      <p:sp>
        <p:nvSpPr>
          <p:cNvPr id="50" name="TextBox 49"/>
          <p:cNvSpPr txBox="1"/>
          <p:nvPr/>
        </p:nvSpPr>
        <p:spPr>
          <a:xfrm>
            <a:off x="7308982" y="1870945"/>
            <a:ext cx="1420119" cy="300082"/>
          </a:xfrm>
          <a:prstGeom prst="rect">
            <a:avLst/>
          </a:prstGeom>
          <a:noFill/>
        </p:spPr>
        <p:txBody>
          <a:bodyPr wrap="square" rtlCol="0">
            <a:spAutoFit/>
          </a:bodyPr>
          <a:lstStyle/>
          <a:p>
            <a:pPr algn="ctr"/>
            <a:r>
              <a:rPr lang="en-US" sz="1350" dirty="0"/>
              <a:t>Paste Mask</a:t>
            </a:r>
          </a:p>
        </p:txBody>
      </p:sp>
      <p:sp>
        <p:nvSpPr>
          <p:cNvPr id="52" name="TextBox 51"/>
          <p:cNvSpPr txBox="1"/>
          <p:nvPr/>
        </p:nvSpPr>
        <p:spPr>
          <a:xfrm>
            <a:off x="6832520" y="2233430"/>
            <a:ext cx="1106061" cy="507831"/>
          </a:xfrm>
          <a:prstGeom prst="rect">
            <a:avLst/>
          </a:prstGeom>
          <a:noFill/>
        </p:spPr>
        <p:txBody>
          <a:bodyPr wrap="square" rtlCol="0">
            <a:spAutoFit/>
          </a:bodyPr>
          <a:lstStyle/>
          <a:p>
            <a:pPr algn="ctr"/>
            <a:r>
              <a:rPr lang="en-US" sz="1350" dirty="0"/>
              <a:t>Alpha channel</a:t>
            </a:r>
          </a:p>
        </p:txBody>
      </p:sp>
      <p:cxnSp>
        <p:nvCxnSpPr>
          <p:cNvPr id="53" name="Straight Arrow Connector 52"/>
          <p:cNvCxnSpPr/>
          <p:nvPr/>
        </p:nvCxnSpPr>
        <p:spPr>
          <a:xfrm>
            <a:off x="7398364" y="2686395"/>
            <a:ext cx="463923" cy="1442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p:cNvSpPr txBox="1"/>
          <p:nvPr/>
        </p:nvSpPr>
        <p:spPr>
          <a:xfrm>
            <a:off x="2408705" y="4382056"/>
            <a:ext cx="1328631" cy="300082"/>
          </a:xfrm>
          <a:prstGeom prst="rect">
            <a:avLst/>
          </a:prstGeom>
          <a:noFill/>
        </p:spPr>
        <p:txBody>
          <a:bodyPr wrap="square" rtlCol="0">
            <a:spAutoFit/>
          </a:bodyPr>
          <a:lstStyle/>
          <a:p>
            <a:pPr algn="ctr"/>
            <a:r>
              <a:rPr lang="en-US" sz="1350" dirty="0"/>
              <a:t>Alpha channel</a:t>
            </a:r>
          </a:p>
        </p:txBody>
      </p:sp>
      <p:cxnSp>
        <p:nvCxnSpPr>
          <p:cNvPr id="56" name="Straight Arrow Connector 55"/>
          <p:cNvCxnSpPr>
            <a:stCxn id="55" idx="0"/>
          </p:cNvCxnSpPr>
          <p:nvPr/>
        </p:nvCxnSpPr>
        <p:spPr>
          <a:xfrm flipV="1">
            <a:off x="3073020" y="4040015"/>
            <a:ext cx="59409" cy="3420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1" name="Rectangle 60"/>
          <p:cNvSpPr/>
          <p:nvPr/>
        </p:nvSpPr>
        <p:spPr>
          <a:xfrm>
            <a:off x="122704" y="5223742"/>
            <a:ext cx="8839759" cy="646331"/>
          </a:xfrm>
          <a:prstGeom prst="rect">
            <a:avLst/>
          </a:prstGeom>
        </p:spPr>
        <p:txBody>
          <a:bodyPr wrap="square">
            <a:spAutoFit/>
          </a:bodyPr>
          <a:lstStyle/>
          <a:p>
            <a:r>
              <a:rPr lang="en-US" dirty="0"/>
              <a:t>When to use it: </a:t>
            </a:r>
          </a:p>
          <a:p>
            <a:r>
              <a:rPr lang="en-US" dirty="0"/>
              <a:t>When an object being added will be in its final state in a blended/lower opacity mode</a:t>
            </a:r>
          </a:p>
        </p:txBody>
      </p:sp>
      <p:sp>
        <p:nvSpPr>
          <p:cNvPr id="6" name="TextBox 5"/>
          <p:cNvSpPr txBox="1"/>
          <p:nvPr/>
        </p:nvSpPr>
        <p:spPr>
          <a:xfrm>
            <a:off x="152386" y="950042"/>
            <a:ext cx="3157166" cy="646331"/>
          </a:xfrm>
          <a:prstGeom prst="rect">
            <a:avLst/>
          </a:prstGeom>
          <a:noFill/>
        </p:spPr>
        <p:txBody>
          <a:bodyPr wrap="square" rtlCol="0">
            <a:spAutoFit/>
          </a:bodyPr>
          <a:lstStyle/>
          <a:p>
            <a:r>
              <a:rPr lang="en-US" dirty="0" smtClean="0"/>
              <a:t>Use Next with Filter to open the dialog box</a:t>
            </a:r>
            <a:endParaRPr lang="en-US" dirty="0"/>
          </a:p>
        </p:txBody>
      </p:sp>
    </p:spTree>
    <p:extLst>
      <p:ext uri="{BB962C8B-B14F-4D97-AF65-F5344CB8AC3E}">
        <p14:creationId xmlns:p14="http://schemas.microsoft.com/office/powerpoint/2010/main" val="277226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Journaling Cloning</a:t>
            </a:r>
            <a:endParaRPr lang="en-US" dirty="0"/>
          </a:p>
        </p:txBody>
      </p:sp>
      <p:sp>
        <p:nvSpPr>
          <p:cNvPr id="3" name="Subtitle 2"/>
          <p:cNvSpPr>
            <a:spLocks noGrp="1"/>
          </p:cNvSpPr>
          <p:nvPr>
            <p:ph type="subTitle" idx="4294967295"/>
          </p:nvPr>
        </p:nvSpPr>
        <p:spPr>
          <a:xfrm>
            <a:off x="1828800" y="2286743"/>
            <a:ext cx="6858000" cy="1655762"/>
          </a:xfrm>
        </p:spPr>
        <p:txBody>
          <a:bodyPr/>
          <a:lstStyle/>
          <a:p>
            <a:pPr marL="0" indent="0">
              <a:buNone/>
            </a:pPr>
            <a:r>
              <a:rPr lang="en-US" dirty="0" smtClean="0"/>
              <a:t>Paste splice vs Paste sampling</a:t>
            </a:r>
          </a:p>
        </p:txBody>
      </p:sp>
    </p:spTree>
    <p:extLst>
      <p:ext uri="{BB962C8B-B14F-4D97-AF65-F5344CB8AC3E}">
        <p14:creationId xmlns:p14="http://schemas.microsoft.com/office/powerpoint/2010/main" val="4109832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06668" y="1104139"/>
            <a:ext cx="1389503" cy="120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Isosceles Triangle 4"/>
          <p:cNvSpPr/>
          <p:nvPr/>
        </p:nvSpPr>
        <p:spPr>
          <a:xfrm>
            <a:off x="6196375" y="1607058"/>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 name="Rectangle 5"/>
          <p:cNvSpPr/>
          <p:nvPr/>
        </p:nvSpPr>
        <p:spPr>
          <a:xfrm>
            <a:off x="3474720" y="2311147"/>
            <a:ext cx="1389503" cy="12009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7" name="Isosceles Triangle 6"/>
          <p:cNvSpPr/>
          <p:nvPr/>
        </p:nvSpPr>
        <p:spPr>
          <a:xfrm>
            <a:off x="3564427" y="2814066"/>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8" name="Rectangle 7"/>
          <p:cNvSpPr/>
          <p:nvPr/>
        </p:nvSpPr>
        <p:spPr>
          <a:xfrm>
            <a:off x="3240117" y="4095951"/>
            <a:ext cx="1389503" cy="120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Isosceles Triangle 8"/>
          <p:cNvSpPr/>
          <p:nvPr/>
        </p:nvSpPr>
        <p:spPr>
          <a:xfrm>
            <a:off x="3329824" y="4598870"/>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2" name="Isosceles Triangle 11"/>
          <p:cNvSpPr/>
          <p:nvPr/>
        </p:nvSpPr>
        <p:spPr>
          <a:xfrm>
            <a:off x="4142116" y="4598870"/>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3" name="TextBox 12"/>
          <p:cNvSpPr txBox="1"/>
          <p:nvPr/>
        </p:nvSpPr>
        <p:spPr>
          <a:xfrm>
            <a:off x="374904" y="1183386"/>
            <a:ext cx="3867912" cy="507831"/>
          </a:xfrm>
          <a:prstGeom prst="rect">
            <a:avLst/>
          </a:prstGeom>
          <a:noFill/>
        </p:spPr>
        <p:txBody>
          <a:bodyPr wrap="square" rtlCol="0">
            <a:spAutoFit/>
          </a:bodyPr>
          <a:lstStyle/>
          <a:p>
            <a:r>
              <a:rPr lang="en-US" sz="1350" dirty="0"/>
              <a:t>Preferred Method: Select Region -&gt; Paste Splice</a:t>
            </a:r>
          </a:p>
        </p:txBody>
      </p:sp>
      <p:cxnSp>
        <p:nvCxnSpPr>
          <p:cNvPr id="15" name="Straight Arrow Connector 14"/>
          <p:cNvCxnSpPr/>
          <p:nvPr/>
        </p:nvCxnSpPr>
        <p:spPr>
          <a:xfrm flipH="1">
            <a:off x="4407408" y="1896618"/>
            <a:ext cx="1365504" cy="32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8" idx="0"/>
          </p:cNvCxnSpPr>
          <p:nvPr/>
        </p:nvCxnSpPr>
        <p:spPr>
          <a:xfrm flipH="1">
            <a:off x="3934869" y="2569965"/>
            <a:ext cx="2491283" cy="1525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8" idx="0"/>
          </p:cNvCxnSpPr>
          <p:nvPr/>
        </p:nvCxnSpPr>
        <p:spPr>
          <a:xfrm flipH="1">
            <a:off x="3934869" y="2820025"/>
            <a:ext cx="1084792" cy="127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91000" y="1607058"/>
            <a:ext cx="1235964" cy="507831"/>
          </a:xfrm>
          <a:prstGeom prst="rect">
            <a:avLst/>
          </a:prstGeom>
          <a:noFill/>
        </p:spPr>
        <p:txBody>
          <a:bodyPr wrap="square" rtlCol="0">
            <a:spAutoFit/>
          </a:bodyPr>
          <a:lstStyle/>
          <a:p>
            <a:r>
              <a:rPr lang="en-US" sz="1350" dirty="0"/>
              <a:t>Select Region</a:t>
            </a:r>
          </a:p>
        </p:txBody>
      </p:sp>
      <p:sp>
        <p:nvSpPr>
          <p:cNvPr id="23" name="TextBox 22"/>
          <p:cNvSpPr txBox="1"/>
          <p:nvPr/>
        </p:nvSpPr>
        <p:spPr>
          <a:xfrm rot="768392">
            <a:off x="4879550" y="2554060"/>
            <a:ext cx="1235964" cy="300082"/>
          </a:xfrm>
          <a:prstGeom prst="rect">
            <a:avLst/>
          </a:prstGeom>
          <a:noFill/>
        </p:spPr>
        <p:txBody>
          <a:bodyPr wrap="square" rtlCol="0">
            <a:spAutoFit/>
          </a:bodyPr>
          <a:lstStyle/>
          <a:p>
            <a:r>
              <a:rPr lang="en-US" sz="1350" dirty="0"/>
              <a:t>Donor</a:t>
            </a:r>
          </a:p>
        </p:txBody>
      </p:sp>
      <p:sp>
        <p:nvSpPr>
          <p:cNvPr id="24" name="TextBox 23"/>
          <p:cNvSpPr txBox="1"/>
          <p:nvPr/>
        </p:nvSpPr>
        <p:spPr>
          <a:xfrm>
            <a:off x="6319643" y="2336602"/>
            <a:ext cx="1235964" cy="300082"/>
          </a:xfrm>
          <a:prstGeom prst="rect">
            <a:avLst/>
          </a:prstGeom>
          <a:noFill/>
        </p:spPr>
        <p:txBody>
          <a:bodyPr wrap="square" rtlCol="0">
            <a:spAutoFit/>
          </a:bodyPr>
          <a:lstStyle/>
          <a:p>
            <a:r>
              <a:rPr lang="en-US" sz="1350" dirty="0"/>
              <a:t>Paste Splice</a:t>
            </a:r>
          </a:p>
        </p:txBody>
      </p:sp>
      <p:sp>
        <p:nvSpPr>
          <p:cNvPr id="25" name="TextBox 24"/>
          <p:cNvSpPr txBox="1"/>
          <p:nvPr/>
        </p:nvSpPr>
        <p:spPr>
          <a:xfrm>
            <a:off x="426720" y="1838706"/>
            <a:ext cx="2682240" cy="1754326"/>
          </a:xfrm>
          <a:prstGeom prst="rect">
            <a:avLst/>
          </a:prstGeom>
          <a:noFill/>
        </p:spPr>
        <p:txBody>
          <a:bodyPr wrap="square" rtlCol="0">
            <a:spAutoFit/>
          </a:bodyPr>
          <a:lstStyle/>
          <a:p>
            <a:r>
              <a:rPr lang="en-US" sz="1350" dirty="0"/>
              <a:t>Paste splice:</a:t>
            </a:r>
          </a:p>
          <a:p>
            <a:pPr marL="257175" indent="-257175">
              <a:buAutoNum type="arabicPeriod"/>
            </a:pPr>
            <a:r>
              <a:rPr lang="en-US" sz="1350" dirty="0"/>
              <a:t>Create a selection</a:t>
            </a:r>
          </a:p>
          <a:p>
            <a:pPr marL="257175" indent="-257175">
              <a:buAutoNum type="arabicPeriod"/>
            </a:pPr>
            <a:r>
              <a:rPr lang="en-US" sz="1350" dirty="0"/>
              <a:t>Do changes to that selection (resize, rotate, (if must crop)</a:t>
            </a:r>
          </a:p>
          <a:p>
            <a:pPr marL="257175" indent="-257175">
              <a:buAutoNum type="arabicPeriod"/>
            </a:pPr>
            <a:r>
              <a:rPr lang="en-US" sz="1350" dirty="0"/>
              <a:t>Paste selection</a:t>
            </a:r>
          </a:p>
          <a:p>
            <a:pPr marL="257175" indent="-257175">
              <a:buAutoNum type="arabicPeriod"/>
            </a:pPr>
            <a:endParaRPr lang="en-US" sz="1350" dirty="0"/>
          </a:p>
          <a:p>
            <a:r>
              <a:rPr lang="en-US" sz="1350" dirty="0"/>
              <a:t>Use paste splice if you are copying and pasting.</a:t>
            </a:r>
          </a:p>
        </p:txBody>
      </p:sp>
      <p:cxnSp>
        <p:nvCxnSpPr>
          <p:cNvPr id="26" name="Straight Arrow Connector 25"/>
          <p:cNvCxnSpPr>
            <a:stCxn id="24" idx="2"/>
            <a:endCxn id="31" idx="0"/>
          </p:cNvCxnSpPr>
          <p:nvPr/>
        </p:nvCxnSpPr>
        <p:spPr>
          <a:xfrm flipH="1">
            <a:off x="5856221" y="2636684"/>
            <a:ext cx="1081404" cy="1451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8" idx="0"/>
          </p:cNvCxnSpPr>
          <p:nvPr/>
        </p:nvCxnSpPr>
        <p:spPr>
          <a:xfrm>
            <a:off x="7308023" y="2651922"/>
            <a:ext cx="684026" cy="1441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297297" y="4093780"/>
            <a:ext cx="1389503" cy="120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Isosceles Triangle 28"/>
          <p:cNvSpPr/>
          <p:nvPr/>
        </p:nvSpPr>
        <p:spPr>
          <a:xfrm>
            <a:off x="7387004" y="4596700"/>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0" name="Isosceles Triangle 29"/>
          <p:cNvSpPr/>
          <p:nvPr/>
        </p:nvSpPr>
        <p:spPr>
          <a:xfrm rot="20379745">
            <a:off x="8079449" y="4596699"/>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1" name="Rectangle 30"/>
          <p:cNvSpPr/>
          <p:nvPr/>
        </p:nvSpPr>
        <p:spPr>
          <a:xfrm>
            <a:off x="5161469" y="4087997"/>
            <a:ext cx="1389503" cy="1200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Isosceles Triangle 31"/>
          <p:cNvSpPr/>
          <p:nvPr/>
        </p:nvSpPr>
        <p:spPr>
          <a:xfrm>
            <a:off x="5251176" y="4590916"/>
            <a:ext cx="459555" cy="6047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3" name="Isosceles Triangle 32"/>
          <p:cNvSpPr/>
          <p:nvPr/>
        </p:nvSpPr>
        <p:spPr>
          <a:xfrm>
            <a:off x="5856220" y="4446112"/>
            <a:ext cx="332021" cy="28960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4" name="TextBox 33"/>
          <p:cNvSpPr txBox="1"/>
          <p:nvPr/>
        </p:nvSpPr>
        <p:spPr>
          <a:xfrm>
            <a:off x="2980810" y="4091224"/>
            <a:ext cx="350520" cy="300082"/>
          </a:xfrm>
          <a:prstGeom prst="rect">
            <a:avLst/>
          </a:prstGeom>
          <a:noFill/>
        </p:spPr>
        <p:txBody>
          <a:bodyPr wrap="square" rtlCol="0">
            <a:spAutoFit/>
          </a:bodyPr>
          <a:lstStyle/>
          <a:p>
            <a:r>
              <a:rPr lang="en-US" sz="1350" dirty="0"/>
              <a:t>1</a:t>
            </a:r>
          </a:p>
        </p:txBody>
      </p:sp>
      <p:sp>
        <p:nvSpPr>
          <p:cNvPr id="35" name="TextBox 34"/>
          <p:cNvSpPr txBox="1"/>
          <p:nvPr/>
        </p:nvSpPr>
        <p:spPr>
          <a:xfrm>
            <a:off x="4888927" y="4058886"/>
            <a:ext cx="350520" cy="300082"/>
          </a:xfrm>
          <a:prstGeom prst="rect">
            <a:avLst/>
          </a:prstGeom>
          <a:noFill/>
        </p:spPr>
        <p:txBody>
          <a:bodyPr wrap="square" rtlCol="0">
            <a:spAutoFit/>
          </a:bodyPr>
          <a:lstStyle/>
          <a:p>
            <a:r>
              <a:rPr lang="en-US" sz="1350" dirty="0"/>
              <a:t>2</a:t>
            </a:r>
          </a:p>
        </p:txBody>
      </p:sp>
      <p:sp>
        <p:nvSpPr>
          <p:cNvPr id="36" name="TextBox 35"/>
          <p:cNvSpPr txBox="1"/>
          <p:nvPr/>
        </p:nvSpPr>
        <p:spPr>
          <a:xfrm>
            <a:off x="7078289" y="4078542"/>
            <a:ext cx="350520" cy="300082"/>
          </a:xfrm>
          <a:prstGeom prst="rect">
            <a:avLst/>
          </a:prstGeom>
          <a:noFill/>
        </p:spPr>
        <p:txBody>
          <a:bodyPr wrap="square" rtlCol="0">
            <a:spAutoFit/>
          </a:bodyPr>
          <a:lstStyle/>
          <a:p>
            <a:r>
              <a:rPr lang="en-US" sz="1350" dirty="0"/>
              <a:t>3</a:t>
            </a:r>
          </a:p>
        </p:txBody>
      </p:sp>
      <p:sp>
        <p:nvSpPr>
          <p:cNvPr id="2" name="Title 1"/>
          <p:cNvSpPr>
            <a:spLocks noGrp="1"/>
          </p:cNvSpPr>
          <p:nvPr>
            <p:ph type="title"/>
          </p:nvPr>
        </p:nvSpPr>
        <p:spPr/>
        <p:txBody>
          <a:bodyPr/>
          <a:lstStyle/>
          <a:p>
            <a:r>
              <a:rPr lang="en-US" dirty="0" smtClean="0"/>
              <a:t>Workflow Overview</a:t>
            </a:r>
            <a:endParaRPr lang="en-US" dirty="0"/>
          </a:p>
        </p:txBody>
      </p:sp>
      <p:cxnSp>
        <p:nvCxnSpPr>
          <p:cNvPr id="37" name="Straight Arrow Connector 36"/>
          <p:cNvCxnSpPr>
            <a:endCxn id="31" idx="0"/>
          </p:cNvCxnSpPr>
          <p:nvPr/>
        </p:nvCxnSpPr>
        <p:spPr>
          <a:xfrm>
            <a:off x="5014065" y="2813012"/>
            <a:ext cx="842156" cy="1274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8" idx="0"/>
          </p:cNvCxnSpPr>
          <p:nvPr/>
        </p:nvCxnSpPr>
        <p:spPr>
          <a:xfrm>
            <a:off x="5014065" y="2813012"/>
            <a:ext cx="2977984" cy="1280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3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Effects</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4</a:t>
            </a:fld>
            <a:endParaRPr lang="en-US"/>
          </a:p>
        </p:txBody>
      </p:sp>
      <p:sp>
        <p:nvSpPr>
          <p:cNvPr id="4" name="TextBox 3"/>
          <p:cNvSpPr txBox="1"/>
          <p:nvPr/>
        </p:nvSpPr>
        <p:spPr>
          <a:xfrm>
            <a:off x="472966" y="1135117"/>
            <a:ext cx="696310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Mosaic</a:t>
            </a:r>
            <a:endParaRPr lang="en-US" dirty="0" smtClean="0"/>
          </a:p>
        </p:txBody>
      </p:sp>
      <p:pic>
        <p:nvPicPr>
          <p:cNvPr id="5" name="Picture 4"/>
          <p:cNvPicPr>
            <a:picLocks noChangeAspect="1"/>
          </p:cNvPicPr>
          <p:nvPr/>
        </p:nvPicPr>
        <p:blipFill>
          <a:blip r:embed="rId2"/>
          <a:stretch>
            <a:fillRect/>
          </a:stretch>
        </p:blipFill>
        <p:spPr>
          <a:xfrm>
            <a:off x="394461" y="1729987"/>
            <a:ext cx="8431277" cy="3897849"/>
          </a:xfrm>
          <a:prstGeom prst="rect">
            <a:avLst/>
          </a:prstGeom>
        </p:spPr>
      </p:pic>
    </p:spTree>
    <p:extLst>
      <p:ext uri="{BB962C8B-B14F-4D97-AF65-F5344CB8AC3E}">
        <p14:creationId xmlns:p14="http://schemas.microsoft.com/office/powerpoint/2010/main" val="1235583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11112" y="1347978"/>
            <a:ext cx="1953768" cy="1688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Isosceles Triangle 4"/>
          <p:cNvSpPr/>
          <p:nvPr/>
        </p:nvSpPr>
        <p:spPr>
          <a:xfrm>
            <a:off x="6885432" y="1850898"/>
            <a:ext cx="646176" cy="8503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 name="Rectangle 5"/>
          <p:cNvSpPr/>
          <p:nvPr/>
        </p:nvSpPr>
        <p:spPr>
          <a:xfrm>
            <a:off x="4008119" y="2626430"/>
            <a:ext cx="1953768" cy="16885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Rectangle 7"/>
          <p:cNvSpPr/>
          <p:nvPr/>
        </p:nvSpPr>
        <p:spPr>
          <a:xfrm>
            <a:off x="6608064" y="3811711"/>
            <a:ext cx="1953768" cy="1688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Isosceles Triangle 8"/>
          <p:cNvSpPr/>
          <p:nvPr/>
        </p:nvSpPr>
        <p:spPr>
          <a:xfrm>
            <a:off x="6882384" y="4314631"/>
            <a:ext cx="646176" cy="8503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2" name="Isosceles Triangle 11"/>
          <p:cNvSpPr/>
          <p:nvPr/>
        </p:nvSpPr>
        <p:spPr>
          <a:xfrm>
            <a:off x="7694676" y="4314631"/>
            <a:ext cx="646176" cy="850392"/>
          </a:xfrm>
          <a:prstGeom prst="triangl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13" name="TextBox 12"/>
          <p:cNvSpPr txBox="1"/>
          <p:nvPr/>
        </p:nvSpPr>
        <p:spPr>
          <a:xfrm>
            <a:off x="374904" y="1183386"/>
            <a:ext cx="3867912" cy="507831"/>
          </a:xfrm>
          <a:prstGeom prst="rect">
            <a:avLst/>
          </a:prstGeom>
          <a:noFill/>
        </p:spPr>
        <p:txBody>
          <a:bodyPr wrap="square" rtlCol="0">
            <a:spAutoFit/>
          </a:bodyPr>
          <a:lstStyle/>
          <a:p>
            <a:r>
              <a:rPr lang="en-US" sz="1350" dirty="0"/>
              <a:t>Alternative Method: Paste Sampled with Input Mask</a:t>
            </a:r>
          </a:p>
        </p:txBody>
      </p:sp>
      <p:cxnSp>
        <p:nvCxnSpPr>
          <p:cNvPr id="17" name="Straight Arrow Connector 16"/>
          <p:cNvCxnSpPr/>
          <p:nvPr/>
        </p:nvCxnSpPr>
        <p:spPr>
          <a:xfrm>
            <a:off x="7565136" y="3106674"/>
            <a:ext cx="19812" cy="670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25896" y="3380994"/>
            <a:ext cx="1447800" cy="374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67021" y="2349430"/>
            <a:ext cx="1235964" cy="300082"/>
          </a:xfrm>
          <a:prstGeom prst="rect">
            <a:avLst/>
          </a:prstGeom>
          <a:noFill/>
        </p:spPr>
        <p:txBody>
          <a:bodyPr wrap="square" rtlCol="0">
            <a:spAutoFit/>
          </a:bodyPr>
          <a:lstStyle/>
          <a:p>
            <a:r>
              <a:rPr lang="en-US" sz="1350" dirty="0"/>
              <a:t>Input Mask</a:t>
            </a:r>
          </a:p>
        </p:txBody>
      </p:sp>
      <p:sp>
        <p:nvSpPr>
          <p:cNvPr id="23" name="TextBox 22"/>
          <p:cNvSpPr txBox="1"/>
          <p:nvPr/>
        </p:nvSpPr>
        <p:spPr>
          <a:xfrm rot="768392">
            <a:off x="6033602" y="3281245"/>
            <a:ext cx="1235964" cy="300082"/>
          </a:xfrm>
          <a:prstGeom prst="rect">
            <a:avLst/>
          </a:prstGeom>
          <a:noFill/>
        </p:spPr>
        <p:txBody>
          <a:bodyPr wrap="square" rtlCol="0">
            <a:spAutoFit/>
          </a:bodyPr>
          <a:lstStyle/>
          <a:p>
            <a:r>
              <a:rPr lang="en-US" sz="1350" dirty="0"/>
              <a:t>Input Mask</a:t>
            </a:r>
          </a:p>
        </p:txBody>
      </p:sp>
      <p:sp>
        <p:nvSpPr>
          <p:cNvPr id="16" name="Rectangle 15"/>
          <p:cNvSpPr/>
          <p:nvPr/>
        </p:nvSpPr>
        <p:spPr>
          <a:xfrm>
            <a:off x="4211279" y="3099630"/>
            <a:ext cx="733806" cy="896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p:nvSpPr>
        <p:spPr>
          <a:xfrm>
            <a:off x="7107936" y="3193726"/>
            <a:ext cx="1235964" cy="507831"/>
          </a:xfrm>
          <a:prstGeom prst="rect">
            <a:avLst/>
          </a:prstGeom>
          <a:noFill/>
        </p:spPr>
        <p:txBody>
          <a:bodyPr wrap="square" rtlCol="0">
            <a:spAutoFit/>
          </a:bodyPr>
          <a:lstStyle/>
          <a:p>
            <a:r>
              <a:rPr lang="en-US" sz="1350" dirty="0"/>
              <a:t>Paste Sampled</a:t>
            </a:r>
          </a:p>
        </p:txBody>
      </p:sp>
      <p:sp>
        <p:nvSpPr>
          <p:cNvPr id="7" name="Isosceles Triangle 6"/>
          <p:cNvSpPr/>
          <p:nvPr/>
        </p:nvSpPr>
        <p:spPr>
          <a:xfrm>
            <a:off x="4255094" y="3119441"/>
            <a:ext cx="646176" cy="85039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8" name="TextBox 17"/>
          <p:cNvSpPr txBox="1"/>
          <p:nvPr/>
        </p:nvSpPr>
        <p:spPr>
          <a:xfrm>
            <a:off x="426720" y="1838706"/>
            <a:ext cx="2682240" cy="3624069"/>
          </a:xfrm>
          <a:prstGeom prst="rect">
            <a:avLst/>
          </a:prstGeom>
          <a:noFill/>
        </p:spPr>
        <p:txBody>
          <a:bodyPr wrap="square" rtlCol="0">
            <a:spAutoFit/>
          </a:bodyPr>
          <a:lstStyle/>
          <a:p>
            <a:r>
              <a:rPr lang="en-US" sz="1350" dirty="0"/>
              <a:t>Paste sampled:</a:t>
            </a:r>
          </a:p>
          <a:p>
            <a:pPr marL="257175" indent="-257175">
              <a:buAutoNum type="arabicPeriod"/>
            </a:pPr>
            <a:r>
              <a:rPr lang="en-US" sz="1350" dirty="0"/>
              <a:t>Create a target point</a:t>
            </a:r>
          </a:p>
          <a:p>
            <a:pPr marL="257175" indent="-257175">
              <a:buAutoNum type="arabicPeriod"/>
            </a:pPr>
            <a:r>
              <a:rPr lang="en-US" sz="1350" dirty="0"/>
              <a:t>Use your sampling tool (patch, clone, healing brushes, rubber stamps etc.)</a:t>
            </a:r>
          </a:p>
          <a:p>
            <a:pPr marL="257175" indent="-257175">
              <a:buAutoNum type="arabicPeriod"/>
            </a:pPr>
            <a:r>
              <a:rPr lang="en-US" sz="1350" dirty="0"/>
              <a:t>Create an input mask that summarizes the area that you used. The more accurate the better. </a:t>
            </a:r>
          </a:p>
          <a:p>
            <a:pPr marL="257175" indent="-257175">
              <a:buAutoNum type="arabicPeriod"/>
            </a:pPr>
            <a:r>
              <a:rPr lang="en-US" sz="1350" dirty="0"/>
              <a:t>If you can create an accurate mask, use paste splice regardless of tool  you use. </a:t>
            </a:r>
          </a:p>
          <a:p>
            <a:r>
              <a:rPr lang="en-US" sz="1350" dirty="0"/>
              <a:t>Use paste sampled for cloning if you cannot create an exact input mask or select region because of advanced or algorithmic blending.</a:t>
            </a:r>
          </a:p>
        </p:txBody>
      </p:sp>
      <p:sp>
        <p:nvSpPr>
          <p:cNvPr id="2" name="Title 1"/>
          <p:cNvSpPr>
            <a:spLocks noGrp="1"/>
          </p:cNvSpPr>
          <p:nvPr>
            <p:ph type="title"/>
          </p:nvPr>
        </p:nvSpPr>
        <p:spPr/>
        <p:txBody>
          <a:bodyPr/>
          <a:lstStyle/>
          <a:p>
            <a:r>
              <a:rPr lang="en-US" dirty="0" smtClean="0"/>
              <a:t>Secondary Workflow</a:t>
            </a:r>
            <a:endParaRPr lang="en-US" dirty="0"/>
          </a:p>
        </p:txBody>
      </p:sp>
    </p:spTree>
    <p:extLst>
      <p:ext uri="{BB962C8B-B14F-4D97-AF65-F5344CB8AC3E}">
        <p14:creationId xmlns:p14="http://schemas.microsoft.com/office/powerpoint/2010/main" val="4231560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680122" y="963948"/>
            <a:ext cx="3225174" cy="43287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2" name="Title 1"/>
          <p:cNvSpPr>
            <a:spLocks noGrp="1"/>
          </p:cNvSpPr>
          <p:nvPr>
            <p:ph type="title"/>
          </p:nvPr>
        </p:nvSpPr>
        <p:spPr/>
        <p:txBody>
          <a:bodyPr/>
          <a:lstStyle/>
          <a:p>
            <a:r>
              <a:rPr lang="en-US" dirty="0" smtClean="0"/>
              <a:t>Paste sampled -clone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805" y="914400"/>
            <a:ext cx="3236529" cy="437831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0122" y="963948"/>
            <a:ext cx="3225173" cy="4307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Arrow Connector 6"/>
          <p:cNvCxnSpPr/>
          <p:nvPr/>
        </p:nvCxnSpPr>
        <p:spPr bwMode="auto">
          <a:xfrm flipV="1">
            <a:off x="3022474" y="2626085"/>
            <a:ext cx="64236" cy="300896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bwMode="auto">
          <a:xfrm flipV="1">
            <a:off x="5674834" y="2586366"/>
            <a:ext cx="64236" cy="300896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44102" y="5608019"/>
            <a:ext cx="1454932" cy="369332"/>
          </a:xfrm>
          <a:prstGeom prst="rect">
            <a:avLst/>
          </a:prstGeom>
          <a:noFill/>
        </p:spPr>
        <p:txBody>
          <a:bodyPr wrap="square" rtlCol="0">
            <a:spAutoFit/>
          </a:bodyPr>
          <a:lstStyle/>
          <a:p>
            <a:r>
              <a:rPr lang="en-US" dirty="0" smtClean="0"/>
              <a:t>Clone</a:t>
            </a:r>
            <a:endParaRPr lang="en-US" dirty="0"/>
          </a:p>
        </p:txBody>
      </p:sp>
      <p:sp>
        <p:nvSpPr>
          <p:cNvPr id="11" name="TextBox 10"/>
          <p:cNvSpPr txBox="1"/>
          <p:nvPr/>
        </p:nvSpPr>
        <p:spPr>
          <a:xfrm>
            <a:off x="3680122" y="5558470"/>
            <a:ext cx="5141811" cy="646331"/>
          </a:xfrm>
          <a:prstGeom prst="rect">
            <a:avLst/>
          </a:prstGeom>
          <a:noFill/>
        </p:spPr>
        <p:txBody>
          <a:bodyPr wrap="square" rtlCol="0">
            <a:spAutoFit/>
          </a:bodyPr>
          <a:lstStyle/>
          <a:p>
            <a:r>
              <a:rPr lang="en-US" dirty="0" smtClean="0"/>
              <a:t>Input mask: selection of the original area, saved with the background being an alpha channel</a:t>
            </a:r>
            <a:endParaRPr lang="en-US" dirty="0"/>
          </a:p>
        </p:txBody>
      </p:sp>
      <p:sp>
        <p:nvSpPr>
          <p:cNvPr id="12" name="TextBox 11"/>
          <p:cNvSpPr txBox="1"/>
          <p:nvPr/>
        </p:nvSpPr>
        <p:spPr>
          <a:xfrm>
            <a:off x="7017907" y="914400"/>
            <a:ext cx="1959429" cy="3693319"/>
          </a:xfrm>
          <a:prstGeom prst="rect">
            <a:avLst/>
          </a:prstGeom>
          <a:noFill/>
        </p:spPr>
        <p:txBody>
          <a:bodyPr wrap="square" rtlCol="0">
            <a:spAutoFit/>
          </a:bodyPr>
          <a:lstStyle/>
          <a:p>
            <a:r>
              <a:rPr lang="en-US" dirty="0" smtClean="0"/>
              <a:t>Notice</a:t>
            </a:r>
          </a:p>
          <a:p>
            <a:pPr marL="285750" indent="-285750">
              <a:buFont typeface="Arial" panose="020B0604020202020204" pitchFamily="34" charset="0"/>
              <a:buChar char="•"/>
            </a:pPr>
            <a:r>
              <a:rPr lang="en-US" dirty="0" smtClean="0"/>
              <a:t>Change in luminance</a:t>
            </a:r>
          </a:p>
          <a:p>
            <a:pPr marL="285750" indent="-285750">
              <a:buFont typeface="Arial" panose="020B0604020202020204" pitchFamily="34" charset="0"/>
              <a:buChar char="•"/>
            </a:pPr>
            <a:r>
              <a:rPr lang="en-US" dirty="0" smtClean="0"/>
              <a:t>Exact orientation and size</a:t>
            </a:r>
          </a:p>
          <a:p>
            <a:pPr marL="285750" indent="-285750">
              <a:buFont typeface="Arial" panose="020B0604020202020204" pitchFamily="34" charset="0"/>
              <a:buChar char="•"/>
            </a:pPr>
            <a:endParaRPr lang="en-US" dirty="0"/>
          </a:p>
          <a:p>
            <a:r>
              <a:rPr lang="en-US" dirty="0" smtClean="0"/>
              <a:t>Also the change mask will show that the edges are blurry and larger than input mask</a:t>
            </a:r>
          </a:p>
        </p:txBody>
      </p:sp>
    </p:spTree>
    <p:extLst>
      <p:ext uri="{BB962C8B-B14F-4D97-AF65-F5344CB8AC3E}">
        <p14:creationId xmlns:p14="http://schemas.microsoft.com/office/powerpoint/2010/main" val="451907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680122" y="963948"/>
            <a:ext cx="3225174" cy="43287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2" name="Title 1"/>
          <p:cNvSpPr>
            <a:spLocks noGrp="1"/>
          </p:cNvSpPr>
          <p:nvPr>
            <p:ph type="title"/>
          </p:nvPr>
        </p:nvSpPr>
        <p:spPr/>
        <p:txBody>
          <a:bodyPr/>
          <a:lstStyle/>
          <a:p>
            <a:r>
              <a:rPr lang="en-US" dirty="0" smtClean="0"/>
              <a:t>Paste splice -clone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0122" y="963948"/>
            <a:ext cx="3225173" cy="4307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p:cNvCxnSpPr/>
          <p:nvPr/>
        </p:nvCxnSpPr>
        <p:spPr bwMode="auto">
          <a:xfrm flipV="1">
            <a:off x="5674834" y="2586366"/>
            <a:ext cx="64236" cy="300896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44102" y="5608019"/>
            <a:ext cx="1454932" cy="369332"/>
          </a:xfrm>
          <a:prstGeom prst="rect">
            <a:avLst/>
          </a:prstGeom>
          <a:noFill/>
        </p:spPr>
        <p:txBody>
          <a:bodyPr wrap="square" rtlCol="0">
            <a:spAutoFit/>
          </a:bodyPr>
          <a:lstStyle/>
          <a:p>
            <a:r>
              <a:rPr lang="en-US" dirty="0" smtClean="0"/>
              <a:t>Clone</a:t>
            </a:r>
            <a:endParaRPr lang="en-US" dirty="0"/>
          </a:p>
        </p:txBody>
      </p:sp>
      <p:sp>
        <p:nvSpPr>
          <p:cNvPr id="11" name="TextBox 10"/>
          <p:cNvSpPr txBox="1"/>
          <p:nvPr/>
        </p:nvSpPr>
        <p:spPr>
          <a:xfrm>
            <a:off x="3547334" y="5608019"/>
            <a:ext cx="5407480" cy="646331"/>
          </a:xfrm>
          <a:prstGeom prst="rect">
            <a:avLst/>
          </a:prstGeom>
          <a:noFill/>
        </p:spPr>
        <p:txBody>
          <a:bodyPr wrap="square" rtlCol="0">
            <a:spAutoFit/>
          </a:bodyPr>
          <a:lstStyle/>
          <a:p>
            <a:r>
              <a:rPr lang="en-US" dirty="0" smtClean="0"/>
              <a:t>Select Region: selection of the original area, saved with the background being an alpha channel</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087" y="945276"/>
            <a:ext cx="3280282" cy="4373710"/>
          </a:xfrm>
          <a:prstGeom prst="rect">
            <a:avLst/>
          </a:prstGeom>
        </p:spPr>
      </p:pic>
      <p:cxnSp>
        <p:nvCxnSpPr>
          <p:cNvPr id="7" name="Straight Arrow Connector 6"/>
          <p:cNvCxnSpPr/>
          <p:nvPr/>
        </p:nvCxnSpPr>
        <p:spPr bwMode="auto">
          <a:xfrm flipH="1" flipV="1">
            <a:off x="2720678" y="3544989"/>
            <a:ext cx="301796" cy="2090058"/>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04394" y="914400"/>
            <a:ext cx="1950420" cy="3416320"/>
          </a:xfrm>
          <a:prstGeom prst="rect">
            <a:avLst/>
          </a:prstGeom>
          <a:noFill/>
        </p:spPr>
        <p:txBody>
          <a:bodyPr wrap="square" rtlCol="0">
            <a:spAutoFit/>
          </a:bodyPr>
          <a:lstStyle/>
          <a:p>
            <a:r>
              <a:rPr lang="en-US" dirty="0" smtClean="0"/>
              <a:t>Notice:</a:t>
            </a:r>
          </a:p>
          <a:p>
            <a:pPr marL="285750" indent="-285750">
              <a:buFont typeface="Arial" panose="020B0604020202020204" pitchFamily="34" charset="0"/>
              <a:buChar char="•"/>
            </a:pPr>
            <a:r>
              <a:rPr lang="en-US" dirty="0" smtClean="0"/>
              <a:t>Change in size and orientation</a:t>
            </a:r>
          </a:p>
          <a:p>
            <a:pPr marL="285750" indent="-285750">
              <a:buFont typeface="Arial" panose="020B0604020202020204" pitchFamily="34" charset="0"/>
              <a:buChar char="•"/>
            </a:pPr>
            <a:r>
              <a:rPr lang="en-US" dirty="0" smtClean="0"/>
              <a:t>No change in color or intensity</a:t>
            </a:r>
          </a:p>
          <a:p>
            <a:pPr marL="285750" indent="-285750">
              <a:buFont typeface="Arial" panose="020B0604020202020204" pitchFamily="34" charset="0"/>
              <a:buChar char="•"/>
            </a:pPr>
            <a:r>
              <a:rPr lang="en-US" dirty="0" smtClean="0"/>
              <a:t>Might be some cropping of selected region</a:t>
            </a:r>
            <a:endParaRPr lang="en-US" dirty="0"/>
          </a:p>
        </p:txBody>
      </p:sp>
    </p:spTree>
    <p:extLst>
      <p:ext uri="{BB962C8B-B14F-4D97-AF65-F5344CB8AC3E}">
        <p14:creationId xmlns:p14="http://schemas.microsoft.com/office/powerpoint/2010/main" val="3678325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Summary for Journaling Semantic Clones</a:t>
            </a:r>
            <a:endParaRPr lang="en-US" sz="2800" dirty="0"/>
          </a:p>
        </p:txBody>
      </p:sp>
      <p:sp>
        <p:nvSpPr>
          <p:cNvPr id="3" name="Content Placeholder 2"/>
          <p:cNvSpPr>
            <a:spLocks noGrp="1"/>
          </p:cNvSpPr>
          <p:nvPr>
            <p:ph idx="4294967295"/>
          </p:nvPr>
        </p:nvSpPr>
        <p:spPr>
          <a:xfrm>
            <a:off x="0" y="1719263"/>
            <a:ext cx="3787775" cy="2803525"/>
          </a:xfrm>
        </p:spPr>
        <p:txBody>
          <a:bodyPr>
            <a:normAutofit fontScale="92500" lnSpcReduction="20000"/>
          </a:bodyPr>
          <a:lstStyle/>
          <a:p>
            <a:r>
              <a:rPr lang="en-US" dirty="0" smtClean="0"/>
              <a:t>When you can create a selection</a:t>
            </a:r>
          </a:p>
          <a:p>
            <a:r>
              <a:rPr lang="en-US" dirty="0" smtClean="0"/>
              <a:t>When it is a straightforward copy and paste</a:t>
            </a:r>
          </a:p>
          <a:p>
            <a:r>
              <a:rPr lang="en-US" dirty="0" smtClean="0"/>
              <a:t>When tools allow for creating separate steps</a:t>
            </a:r>
            <a:endParaRPr lang="en-US" dirty="0"/>
          </a:p>
        </p:txBody>
      </p:sp>
      <p:sp>
        <p:nvSpPr>
          <p:cNvPr id="4" name="Content Placeholder 2"/>
          <p:cNvSpPr txBox="1">
            <a:spLocks/>
          </p:cNvSpPr>
          <p:nvPr/>
        </p:nvSpPr>
        <p:spPr>
          <a:xfrm>
            <a:off x="4261780" y="1719624"/>
            <a:ext cx="3787902"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When you can only create a general selection</a:t>
            </a:r>
          </a:p>
          <a:p>
            <a:r>
              <a:rPr lang="en-US" sz="2100" dirty="0"/>
              <a:t>When there is blending or computer generated content to fill in the unknowns to create a better visual effect</a:t>
            </a:r>
          </a:p>
          <a:p>
            <a:r>
              <a:rPr lang="en-US" sz="2100" dirty="0"/>
              <a:t>When the sampling tool does not let you choose where sampling is from. </a:t>
            </a:r>
          </a:p>
        </p:txBody>
      </p:sp>
      <p:sp>
        <p:nvSpPr>
          <p:cNvPr id="5" name="TextBox 4"/>
          <p:cNvSpPr txBox="1"/>
          <p:nvPr/>
        </p:nvSpPr>
        <p:spPr>
          <a:xfrm>
            <a:off x="330449" y="1165626"/>
            <a:ext cx="3544824" cy="553998"/>
          </a:xfrm>
          <a:prstGeom prst="rect">
            <a:avLst/>
          </a:prstGeom>
          <a:noFill/>
        </p:spPr>
        <p:txBody>
          <a:bodyPr wrap="square" rtlCol="0">
            <a:spAutoFit/>
          </a:bodyPr>
          <a:lstStyle/>
          <a:p>
            <a:r>
              <a:rPr lang="en-US" sz="3000" dirty="0">
                <a:ln w="0"/>
                <a:solidFill>
                  <a:schemeClr val="accent6"/>
                </a:solidFill>
                <a:effectLst>
                  <a:outerShdw blurRad="38100" dist="19050" dir="2700000" algn="tl" rotWithShape="0">
                    <a:schemeClr val="dk1">
                      <a:alpha val="40000"/>
                    </a:schemeClr>
                  </a:outerShdw>
                </a:effectLst>
              </a:rPr>
              <a:t>Paste Splice </a:t>
            </a:r>
          </a:p>
        </p:txBody>
      </p:sp>
      <p:sp>
        <p:nvSpPr>
          <p:cNvPr id="6" name="TextBox 5"/>
          <p:cNvSpPr txBox="1"/>
          <p:nvPr/>
        </p:nvSpPr>
        <p:spPr>
          <a:xfrm>
            <a:off x="4428363" y="1165626"/>
            <a:ext cx="3544824" cy="553998"/>
          </a:xfrm>
          <a:prstGeom prst="rect">
            <a:avLst/>
          </a:prstGeom>
          <a:noFill/>
        </p:spPr>
        <p:txBody>
          <a:bodyPr wrap="square" rtlCol="0">
            <a:spAutoFit/>
          </a:bodyPr>
          <a:lstStyle/>
          <a:p>
            <a:r>
              <a:rPr lang="en-US" sz="3000" dirty="0">
                <a:ln w="0"/>
                <a:solidFill>
                  <a:schemeClr val="accent2"/>
                </a:solidFill>
                <a:effectLst>
                  <a:outerShdw blurRad="38100" dist="19050" dir="2700000" algn="tl" rotWithShape="0">
                    <a:schemeClr val="dk1">
                      <a:alpha val="40000"/>
                    </a:schemeClr>
                  </a:outerShdw>
                </a:effectLst>
              </a:rPr>
              <a:t>Paste Sampled</a:t>
            </a:r>
          </a:p>
        </p:txBody>
      </p:sp>
      <p:sp>
        <p:nvSpPr>
          <p:cNvPr id="7" name="Rectangle 6"/>
          <p:cNvSpPr/>
          <p:nvPr/>
        </p:nvSpPr>
        <p:spPr>
          <a:xfrm rot="1463713">
            <a:off x="2915090" y="1092603"/>
            <a:ext cx="204978" cy="414809"/>
          </a:xfrm>
          <a:custGeom>
            <a:avLst/>
            <a:gdLst>
              <a:gd name="connsiteX0" fmla="*/ 0 w 179832"/>
              <a:gd name="connsiteY0" fmla="*/ 0 h 353943"/>
              <a:gd name="connsiteX1" fmla="*/ 179832 w 179832"/>
              <a:gd name="connsiteY1" fmla="*/ 0 h 353943"/>
              <a:gd name="connsiteX2" fmla="*/ 179832 w 179832"/>
              <a:gd name="connsiteY2" fmla="*/ 353943 h 353943"/>
              <a:gd name="connsiteX3" fmla="*/ 0 w 179832"/>
              <a:gd name="connsiteY3" fmla="*/ 353943 h 353943"/>
              <a:gd name="connsiteX4" fmla="*/ 0 w 179832"/>
              <a:gd name="connsiteY4" fmla="*/ 0 h 353943"/>
              <a:gd name="connsiteX0" fmla="*/ 109728 w 179832"/>
              <a:gd name="connsiteY0" fmla="*/ 199136 h 353943"/>
              <a:gd name="connsiteX1" fmla="*/ 179832 w 179832"/>
              <a:gd name="connsiteY1" fmla="*/ 0 h 353943"/>
              <a:gd name="connsiteX2" fmla="*/ 179832 w 179832"/>
              <a:gd name="connsiteY2" fmla="*/ 353943 h 353943"/>
              <a:gd name="connsiteX3" fmla="*/ 0 w 179832"/>
              <a:gd name="connsiteY3" fmla="*/ 353943 h 353943"/>
              <a:gd name="connsiteX4" fmla="*/ 109728 w 179832"/>
              <a:gd name="connsiteY4" fmla="*/ 199136 h 353943"/>
              <a:gd name="connsiteX0" fmla="*/ 109728 w 232664"/>
              <a:gd name="connsiteY0" fmla="*/ 199136 h 540887"/>
              <a:gd name="connsiteX1" fmla="*/ 179832 w 232664"/>
              <a:gd name="connsiteY1" fmla="*/ 0 h 540887"/>
              <a:gd name="connsiteX2" fmla="*/ 232664 w 232664"/>
              <a:gd name="connsiteY2" fmla="*/ 540887 h 540887"/>
              <a:gd name="connsiteX3" fmla="*/ 0 w 232664"/>
              <a:gd name="connsiteY3" fmla="*/ 353943 h 540887"/>
              <a:gd name="connsiteX4" fmla="*/ 109728 w 232664"/>
              <a:gd name="connsiteY4" fmla="*/ 199136 h 540887"/>
              <a:gd name="connsiteX0" fmla="*/ 166624 w 232664"/>
              <a:gd name="connsiteY0" fmla="*/ 410464 h 540887"/>
              <a:gd name="connsiteX1" fmla="*/ 179832 w 232664"/>
              <a:gd name="connsiteY1" fmla="*/ 0 h 540887"/>
              <a:gd name="connsiteX2" fmla="*/ 232664 w 232664"/>
              <a:gd name="connsiteY2" fmla="*/ 540887 h 540887"/>
              <a:gd name="connsiteX3" fmla="*/ 0 w 232664"/>
              <a:gd name="connsiteY3" fmla="*/ 353943 h 540887"/>
              <a:gd name="connsiteX4" fmla="*/ 166624 w 232664"/>
              <a:gd name="connsiteY4" fmla="*/ 410464 h 540887"/>
              <a:gd name="connsiteX0" fmla="*/ 166624 w 273304"/>
              <a:gd name="connsiteY0" fmla="*/ 422656 h 553079"/>
              <a:gd name="connsiteX1" fmla="*/ 273304 w 273304"/>
              <a:gd name="connsiteY1" fmla="*/ 0 h 553079"/>
              <a:gd name="connsiteX2" fmla="*/ 232664 w 273304"/>
              <a:gd name="connsiteY2" fmla="*/ 553079 h 553079"/>
              <a:gd name="connsiteX3" fmla="*/ 0 w 273304"/>
              <a:gd name="connsiteY3" fmla="*/ 366135 h 553079"/>
              <a:gd name="connsiteX4" fmla="*/ 166624 w 273304"/>
              <a:gd name="connsiteY4" fmla="*/ 422656 h 553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04" h="553079">
                <a:moveTo>
                  <a:pt x="166624" y="422656"/>
                </a:moveTo>
                <a:lnTo>
                  <a:pt x="273304" y="0"/>
                </a:lnTo>
                <a:lnTo>
                  <a:pt x="232664" y="553079"/>
                </a:lnTo>
                <a:lnTo>
                  <a:pt x="0" y="366135"/>
                </a:lnTo>
                <a:lnTo>
                  <a:pt x="166624" y="422656"/>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95988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PostProcessing</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44</a:t>
            </a:fld>
            <a:endParaRPr lang="en-US"/>
          </a:p>
        </p:txBody>
      </p:sp>
      <p:sp>
        <p:nvSpPr>
          <p:cNvPr id="4" name="TextBox 3"/>
          <p:cNvSpPr txBox="1"/>
          <p:nvPr/>
        </p:nvSpPr>
        <p:spPr>
          <a:xfrm>
            <a:off x="402336" y="1225296"/>
            <a:ext cx="6780276"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PostProcessingSizeUpDownOrgExif</a:t>
            </a:r>
            <a:endParaRPr lang="en-US" dirty="0" smtClean="0"/>
          </a:p>
          <a:p>
            <a:pPr marL="285750" indent="-285750">
              <a:buFont typeface="Arial" panose="020B0604020202020204" pitchFamily="34" charset="0"/>
              <a:buChar char="•"/>
            </a:pPr>
            <a:r>
              <a:rPr lang="en-US" dirty="0" smtClean="0"/>
              <a:t>Recapture</a:t>
            </a:r>
            <a:endParaRPr lang="en-US" dirty="0"/>
          </a:p>
        </p:txBody>
      </p:sp>
    </p:spTree>
    <p:extLst>
      <p:ext uri="{BB962C8B-B14F-4D97-AF65-F5344CB8AC3E}">
        <p14:creationId xmlns:p14="http://schemas.microsoft.com/office/powerpoint/2010/main" val="2426893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Recapture</a:t>
            </a:r>
            <a:endParaRPr lang="en-US" dirty="0"/>
          </a:p>
        </p:txBody>
      </p:sp>
      <p:sp>
        <p:nvSpPr>
          <p:cNvPr id="3" name="Subtitle 2"/>
          <p:cNvSpPr>
            <a:spLocks noGrp="1"/>
          </p:cNvSpPr>
          <p:nvPr>
            <p:ph type="subTitle" idx="4294967295"/>
          </p:nvPr>
        </p:nvSpPr>
        <p:spPr>
          <a:xfrm>
            <a:off x="1315295" y="1552520"/>
            <a:ext cx="6858000" cy="794290"/>
          </a:xfrm>
        </p:spPr>
        <p:txBody>
          <a:bodyPr/>
          <a:lstStyle/>
          <a:p>
            <a:pPr marL="0" indent="0">
              <a:buNone/>
            </a:pPr>
            <a:r>
              <a:rPr lang="en-US" dirty="0" smtClean="0"/>
              <a:t>Proper Journaling Procedures</a:t>
            </a:r>
            <a:endParaRPr lang="en-US" dirty="0"/>
          </a:p>
        </p:txBody>
      </p:sp>
    </p:spTree>
    <p:extLst>
      <p:ext uri="{BB962C8B-B14F-4D97-AF65-F5344CB8AC3E}">
        <p14:creationId xmlns:p14="http://schemas.microsoft.com/office/powerpoint/2010/main" val="3148411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do recapture?</a:t>
            </a:r>
            <a:endParaRPr lang="en-US" dirty="0"/>
          </a:p>
        </p:txBody>
      </p:sp>
      <p:sp>
        <p:nvSpPr>
          <p:cNvPr id="3" name="Content Placeholder 2"/>
          <p:cNvSpPr>
            <a:spLocks noGrp="1"/>
          </p:cNvSpPr>
          <p:nvPr>
            <p:ph idx="4294967295"/>
          </p:nvPr>
        </p:nvSpPr>
        <p:spPr>
          <a:xfrm>
            <a:off x="0" y="1600200"/>
            <a:ext cx="8229600" cy="4525963"/>
          </a:xfrm>
        </p:spPr>
        <p:txBody>
          <a:bodyPr/>
          <a:lstStyle/>
          <a:p>
            <a:r>
              <a:rPr lang="en-US" dirty="0" smtClean="0"/>
              <a:t>Hide the digital evidence of a manipulation</a:t>
            </a:r>
          </a:p>
          <a:p>
            <a:r>
              <a:rPr lang="en-US" dirty="0" smtClean="0"/>
              <a:t>Make it look like the manipulated image was an original scene off a camera</a:t>
            </a:r>
          </a:p>
          <a:p>
            <a:endParaRPr lang="en-US" dirty="0"/>
          </a:p>
        </p:txBody>
      </p:sp>
    </p:spTree>
    <p:extLst>
      <p:ext uri="{BB962C8B-B14F-4D97-AF65-F5344CB8AC3E}">
        <p14:creationId xmlns:p14="http://schemas.microsoft.com/office/powerpoint/2010/main" val="3479002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Recapture	</a:t>
            </a:r>
            <a:endParaRPr lang="en-US" dirty="0"/>
          </a:p>
        </p:txBody>
      </p:sp>
      <p:sp>
        <p:nvSpPr>
          <p:cNvPr id="3" name="Content Placeholder 2"/>
          <p:cNvSpPr>
            <a:spLocks noGrp="1"/>
          </p:cNvSpPr>
          <p:nvPr>
            <p:ph idx="4294967295"/>
          </p:nvPr>
        </p:nvSpPr>
        <p:spPr>
          <a:xfrm>
            <a:off x="0" y="1600200"/>
            <a:ext cx="8229600" cy="4525963"/>
          </a:xfrm>
        </p:spPr>
        <p:txBody>
          <a:bodyPr/>
          <a:lstStyle/>
          <a:p>
            <a:r>
              <a:rPr lang="en-US" dirty="0" smtClean="0"/>
              <a:t>Screen Shot</a:t>
            </a:r>
          </a:p>
          <a:p>
            <a:r>
              <a:rPr lang="en-US" dirty="0" smtClean="0"/>
              <a:t>Scan from print</a:t>
            </a:r>
          </a:p>
          <a:p>
            <a:r>
              <a:rPr lang="en-US" dirty="0" smtClean="0"/>
              <a:t>Digital Camera Capture from print</a:t>
            </a:r>
          </a:p>
        </p:txBody>
      </p:sp>
    </p:spTree>
    <p:extLst>
      <p:ext uri="{BB962C8B-B14F-4D97-AF65-F5344CB8AC3E}">
        <p14:creationId xmlns:p14="http://schemas.microsoft.com/office/powerpoint/2010/main" val="538070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	</a:t>
            </a:r>
            <a:endParaRPr lang="en-US" dirty="0"/>
          </a:p>
        </p:txBody>
      </p:sp>
      <p:sp>
        <p:nvSpPr>
          <p:cNvPr id="3" name="Content Placeholder 2"/>
          <p:cNvSpPr>
            <a:spLocks noGrp="1"/>
          </p:cNvSpPr>
          <p:nvPr>
            <p:ph idx="4294967295"/>
          </p:nvPr>
        </p:nvSpPr>
        <p:spPr>
          <a:xfrm>
            <a:off x="180550" y="977011"/>
            <a:ext cx="8229600" cy="5237414"/>
          </a:xfrm>
        </p:spPr>
        <p:txBody>
          <a:bodyPr/>
          <a:lstStyle/>
          <a:p>
            <a:r>
              <a:rPr lang="en-US" dirty="0" smtClean="0"/>
              <a:t>Does the reproduction look realistic?</a:t>
            </a:r>
          </a:p>
          <a:p>
            <a:pPr lvl="1"/>
            <a:r>
              <a:rPr lang="en-US" dirty="0" smtClean="0"/>
              <a:t>Can I see the halftone/screen </a:t>
            </a:r>
            <a:r>
              <a:rPr lang="en-US" dirty="0" err="1" smtClean="0"/>
              <a:t>aberation</a:t>
            </a:r>
            <a:r>
              <a:rPr lang="en-US" dirty="0" smtClean="0"/>
              <a:t> from the print or the screen?</a:t>
            </a:r>
          </a:p>
          <a:p>
            <a:pPr lvl="1"/>
            <a:r>
              <a:rPr lang="en-US" dirty="0" smtClean="0"/>
              <a:t>Is there warping or dust on the print that will show in the recapture making the image look unrealistic?</a:t>
            </a:r>
          </a:p>
          <a:p>
            <a:pPr lvl="1"/>
            <a:r>
              <a:rPr lang="en-US" dirty="0" smtClean="0"/>
              <a:t>Is the lighting  of the recapture flat? Or otherwise noncompetitive to the manipulated image’s lighting</a:t>
            </a:r>
            <a:endParaRPr lang="en-US" dirty="0"/>
          </a:p>
          <a:p>
            <a:r>
              <a:rPr lang="en-US" dirty="0" smtClean="0"/>
              <a:t>Does the capture device make sense? </a:t>
            </a:r>
          </a:p>
          <a:p>
            <a:pPr lvl="1"/>
            <a:r>
              <a:rPr lang="en-US" dirty="0" smtClean="0"/>
              <a:t>Aspect ratio is similar</a:t>
            </a:r>
          </a:p>
          <a:p>
            <a:pPr lvl="1"/>
            <a:r>
              <a:rPr lang="en-US" dirty="0" smtClean="0"/>
              <a:t>Would/Could this image be taken by this device</a:t>
            </a:r>
          </a:p>
          <a:p>
            <a:pPr lvl="1"/>
            <a:r>
              <a:rPr lang="en-US" dirty="0" smtClean="0"/>
              <a:t>Were the necessary changes made to the metadata/QT/crop to make compensate?</a:t>
            </a:r>
            <a:endParaRPr lang="en-US" dirty="0"/>
          </a:p>
        </p:txBody>
      </p:sp>
    </p:spTree>
    <p:extLst>
      <p:ext uri="{BB962C8B-B14F-4D97-AF65-F5344CB8AC3E}">
        <p14:creationId xmlns:p14="http://schemas.microsoft.com/office/powerpoint/2010/main" val="3803150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Manipulations Approved for After Recapture</a:t>
            </a:r>
            <a:endParaRPr lang="en-US" dirty="0"/>
          </a:p>
        </p:txBody>
      </p:sp>
      <p:sp>
        <p:nvSpPr>
          <p:cNvPr id="3" name="Content Placeholder 2"/>
          <p:cNvSpPr>
            <a:spLocks noGrp="1"/>
          </p:cNvSpPr>
          <p:nvPr>
            <p:ph idx="4294967295"/>
          </p:nvPr>
        </p:nvSpPr>
        <p:spPr>
          <a:xfrm>
            <a:off x="227144" y="1140088"/>
            <a:ext cx="8229600" cy="4525963"/>
          </a:xfrm>
        </p:spPr>
        <p:txBody>
          <a:bodyPr/>
          <a:lstStyle/>
          <a:p>
            <a:r>
              <a:rPr lang="en-US" dirty="0" smtClean="0"/>
              <a:t>Symmetric Crop, only when to remove the border</a:t>
            </a:r>
          </a:p>
          <a:p>
            <a:r>
              <a:rPr lang="en-US" dirty="0" err="1" smtClean="0"/>
              <a:t>Antiforensic</a:t>
            </a:r>
            <a:r>
              <a:rPr lang="en-US" dirty="0" smtClean="0"/>
              <a:t> Output JPG</a:t>
            </a:r>
          </a:p>
          <a:p>
            <a:r>
              <a:rPr lang="en-US" dirty="0" err="1" smtClean="0"/>
              <a:t>Antiforensic</a:t>
            </a:r>
            <a:r>
              <a:rPr lang="en-US" dirty="0" smtClean="0"/>
              <a:t> PRNU remove, and add back from the desired donor (when faking a camera) when it is a scanner. Scanners are obviously not cameras. If the image came from the camera, leave it be. </a:t>
            </a:r>
          </a:p>
        </p:txBody>
      </p:sp>
    </p:spTree>
    <p:extLst>
      <p:ext uri="{BB962C8B-B14F-4D97-AF65-F5344CB8AC3E}">
        <p14:creationId xmlns:p14="http://schemas.microsoft.com/office/powerpoint/2010/main" val="280709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Mosaic</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5</a:t>
            </a:fld>
            <a:endParaRPr lang="en-US"/>
          </a:p>
        </p:txBody>
      </p:sp>
      <p:pic>
        <p:nvPicPr>
          <p:cNvPr id="4" name="Picture 3"/>
          <p:cNvPicPr>
            <a:picLocks noChangeAspect="1"/>
          </p:cNvPicPr>
          <p:nvPr/>
        </p:nvPicPr>
        <p:blipFill>
          <a:blip r:embed="rId3"/>
          <a:stretch>
            <a:fillRect/>
          </a:stretch>
        </p:blipFill>
        <p:spPr>
          <a:xfrm>
            <a:off x="4251908" y="2674290"/>
            <a:ext cx="3612905" cy="2975699"/>
          </a:xfrm>
          <a:prstGeom prst="rect">
            <a:avLst/>
          </a:prstGeom>
        </p:spPr>
      </p:pic>
      <p:pic>
        <p:nvPicPr>
          <p:cNvPr id="7" name="Picture 6"/>
          <p:cNvPicPr>
            <a:picLocks noChangeAspect="1"/>
          </p:cNvPicPr>
          <p:nvPr/>
        </p:nvPicPr>
        <p:blipFill>
          <a:blip r:embed="rId4"/>
          <a:stretch>
            <a:fillRect/>
          </a:stretch>
        </p:blipFill>
        <p:spPr>
          <a:xfrm>
            <a:off x="578372" y="2693241"/>
            <a:ext cx="3595796" cy="2956748"/>
          </a:xfrm>
          <a:prstGeom prst="rect">
            <a:avLst/>
          </a:prstGeom>
        </p:spPr>
      </p:pic>
      <p:sp>
        <p:nvSpPr>
          <p:cNvPr id="8" name="TextBox 7"/>
          <p:cNvSpPr txBox="1"/>
          <p:nvPr/>
        </p:nvSpPr>
        <p:spPr>
          <a:xfrm>
            <a:off x="456816" y="5699538"/>
            <a:ext cx="3455541" cy="369332"/>
          </a:xfrm>
          <a:prstGeom prst="rect">
            <a:avLst/>
          </a:prstGeom>
          <a:noFill/>
        </p:spPr>
        <p:txBody>
          <a:bodyPr wrap="square" rtlCol="0">
            <a:spAutoFit/>
          </a:bodyPr>
          <a:lstStyle/>
          <a:p>
            <a:r>
              <a:rPr lang="en-US" dirty="0" smtClean="0"/>
              <a:t>original</a:t>
            </a:r>
            <a:endParaRPr lang="en-US" dirty="0"/>
          </a:p>
        </p:txBody>
      </p:sp>
      <p:sp>
        <p:nvSpPr>
          <p:cNvPr id="9" name="TextBox 8"/>
          <p:cNvSpPr txBox="1"/>
          <p:nvPr/>
        </p:nvSpPr>
        <p:spPr>
          <a:xfrm>
            <a:off x="4174168" y="5691959"/>
            <a:ext cx="3453954" cy="369332"/>
          </a:xfrm>
          <a:prstGeom prst="rect">
            <a:avLst/>
          </a:prstGeom>
          <a:noFill/>
        </p:spPr>
        <p:txBody>
          <a:bodyPr wrap="square" rtlCol="0">
            <a:spAutoFit/>
          </a:bodyPr>
          <a:lstStyle/>
          <a:p>
            <a:r>
              <a:rPr lang="en-US" dirty="0" smtClean="0"/>
              <a:t>7x7 mosaic, sharp </a:t>
            </a:r>
            <a:r>
              <a:rPr lang="en-US" dirty="0" err="1" smtClean="0"/>
              <a:t>colors,No</a:t>
            </a:r>
            <a:endParaRPr lang="en-US" dirty="0"/>
          </a:p>
        </p:txBody>
      </p:sp>
      <p:sp>
        <p:nvSpPr>
          <p:cNvPr id="10" name="TextBox 9"/>
          <p:cNvSpPr txBox="1"/>
          <p:nvPr/>
        </p:nvSpPr>
        <p:spPr>
          <a:xfrm>
            <a:off x="361188" y="1038568"/>
            <a:ext cx="8368404" cy="1477328"/>
          </a:xfrm>
          <a:prstGeom prst="rect">
            <a:avLst/>
          </a:prstGeom>
          <a:noFill/>
        </p:spPr>
        <p:txBody>
          <a:bodyPr wrap="square" rtlCol="0">
            <a:spAutoFit/>
          </a:bodyPr>
          <a:lstStyle/>
          <a:p>
            <a:r>
              <a:rPr lang="en-US" dirty="0" smtClean="0"/>
              <a:t>Making image look blocky</a:t>
            </a:r>
          </a:p>
          <a:p>
            <a:r>
              <a:rPr lang="en-US" dirty="0" smtClean="0"/>
              <a:t>Expected input:</a:t>
            </a:r>
          </a:p>
          <a:p>
            <a:pPr marL="285750" indent="-285750">
              <a:buFont typeface="Arial" panose="020B0604020202020204" pitchFamily="34" charset="0"/>
              <a:buChar char="•"/>
            </a:pPr>
            <a:r>
              <a:rPr lang="en-US" dirty="0" smtClean="0"/>
              <a:t>Number of horizontal blocks</a:t>
            </a:r>
          </a:p>
          <a:p>
            <a:pPr marL="285750" indent="-285750">
              <a:buFont typeface="Arial" panose="020B0604020202020204" pitchFamily="34" charset="0"/>
              <a:buChar char="•"/>
            </a:pPr>
            <a:r>
              <a:rPr lang="en-US" dirty="0" smtClean="0"/>
              <a:t>Number of vertical blocks</a:t>
            </a:r>
          </a:p>
          <a:p>
            <a:pPr marL="285750" indent="-285750">
              <a:buFont typeface="Arial" panose="020B0604020202020204" pitchFamily="34" charset="0"/>
              <a:buChar char="•"/>
            </a:pPr>
            <a:r>
              <a:rPr lang="en-US" dirty="0" smtClean="0"/>
              <a:t>Sharp Colors (Yes/No)</a:t>
            </a:r>
            <a:endParaRPr lang="en-US" dirty="0"/>
          </a:p>
        </p:txBody>
      </p:sp>
    </p:spTree>
    <p:extLst>
      <p:ext uri="{BB962C8B-B14F-4D97-AF65-F5344CB8AC3E}">
        <p14:creationId xmlns:p14="http://schemas.microsoft.com/office/powerpoint/2010/main" val="1431973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Record in the Journal</a:t>
            </a:r>
            <a:endParaRPr lang="en-US" dirty="0"/>
          </a:p>
        </p:txBody>
      </p:sp>
      <p:sp>
        <p:nvSpPr>
          <p:cNvPr id="3" name="Content Placeholder 2"/>
          <p:cNvSpPr>
            <a:spLocks noGrp="1"/>
          </p:cNvSpPr>
          <p:nvPr>
            <p:ph idx="4294967295"/>
          </p:nvPr>
        </p:nvSpPr>
        <p:spPr>
          <a:xfrm>
            <a:off x="203847" y="1204154"/>
            <a:ext cx="8229600" cy="4525963"/>
          </a:xfrm>
        </p:spPr>
        <p:txBody>
          <a:bodyPr/>
          <a:lstStyle/>
          <a:p>
            <a:r>
              <a:rPr lang="en-US" dirty="0" smtClean="0"/>
              <a:t>Output: print, screenshot, projection</a:t>
            </a:r>
          </a:p>
          <a:p>
            <a:r>
              <a:rPr lang="en-US" dirty="0" smtClean="0"/>
              <a:t>Output PPI/DPI</a:t>
            </a:r>
          </a:p>
          <a:p>
            <a:r>
              <a:rPr lang="en-US" dirty="0" smtClean="0"/>
              <a:t>Printer type</a:t>
            </a:r>
          </a:p>
          <a:p>
            <a:r>
              <a:rPr lang="en-US" dirty="0" smtClean="0"/>
              <a:t>Recapture Printer Local ID</a:t>
            </a:r>
          </a:p>
          <a:p>
            <a:r>
              <a:rPr lang="en-US" dirty="0" smtClean="0"/>
              <a:t>Recapture Camera/Scanner Local ID</a:t>
            </a:r>
          </a:p>
          <a:p>
            <a:r>
              <a:rPr lang="en-US" dirty="0" smtClean="0"/>
              <a:t>Recapture software</a:t>
            </a:r>
          </a:p>
          <a:p>
            <a:r>
              <a:rPr lang="en-US" dirty="0" smtClean="0"/>
              <a:t>Distance of print from camera (cm) (0 if screen shot) </a:t>
            </a:r>
          </a:p>
          <a:p>
            <a:r>
              <a:rPr lang="en-US" dirty="0" err="1" smtClean="0"/>
              <a:t>Maginfication</a:t>
            </a:r>
            <a:r>
              <a:rPr lang="en-US" dirty="0" smtClean="0"/>
              <a:t> (image/object)</a:t>
            </a:r>
          </a:p>
          <a:p>
            <a:endParaRPr lang="en-US" dirty="0"/>
          </a:p>
        </p:txBody>
      </p:sp>
    </p:spTree>
    <p:extLst>
      <p:ext uri="{BB962C8B-B14F-4D97-AF65-F5344CB8AC3E}">
        <p14:creationId xmlns:p14="http://schemas.microsoft.com/office/powerpoint/2010/main" val="3459503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not to record in the Journal</a:t>
            </a:r>
            <a:endParaRPr lang="en-US" dirty="0"/>
          </a:p>
        </p:txBody>
      </p:sp>
      <p:sp>
        <p:nvSpPr>
          <p:cNvPr id="3" name="Content Placeholder 2"/>
          <p:cNvSpPr>
            <a:spLocks noGrp="1"/>
          </p:cNvSpPr>
          <p:nvPr>
            <p:ph idx="4294967295"/>
          </p:nvPr>
        </p:nvSpPr>
        <p:spPr>
          <a:xfrm>
            <a:off x="0" y="1600200"/>
            <a:ext cx="8229600" cy="4525963"/>
          </a:xfrm>
        </p:spPr>
        <p:txBody>
          <a:bodyPr/>
          <a:lstStyle/>
          <a:p>
            <a:r>
              <a:rPr lang="en-US" dirty="0" smtClean="0"/>
              <a:t>Anything that is not required, but can be found in the EXIF data</a:t>
            </a:r>
            <a:endParaRPr lang="en-US" dirty="0"/>
          </a:p>
        </p:txBody>
      </p:sp>
    </p:spTree>
    <p:extLst>
      <p:ext uri="{BB962C8B-B14F-4D97-AF65-F5344CB8AC3E}">
        <p14:creationId xmlns:p14="http://schemas.microsoft.com/office/powerpoint/2010/main" val="3340916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4294967295"/>
          </p:nvPr>
        </p:nvSpPr>
        <p:spPr>
          <a:xfrm>
            <a:off x="0" y="1600200"/>
            <a:ext cx="8229600" cy="4525963"/>
          </a:xfrm>
        </p:spPr>
        <p:txBody>
          <a:bodyPr/>
          <a:lstStyle/>
          <a:p>
            <a:r>
              <a:rPr lang="en-US" dirty="0" smtClean="0"/>
              <a:t>Make it look like it is a real out of camera image</a:t>
            </a:r>
          </a:p>
          <a:p>
            <a:r>
              <a:rPr lang="en-US" dirty="0" smtClean="0"/>
              <a:t>Take care not to introduce new aberrations, distortions or changes with the recapture</a:t>
            </a:r>
          </a:p>
          <a:p>
            <a:r>
              <a:rPr lang="en-US" dirty="0" smtClean="0"/>
              <a:t>Strive to make recaptures that need no further reprocessing</a:t>
            </a:r>
          </a:p>
          <a:p>
            <a:r>
              <a:rPr lang="en-US" dirty="0" smtClean="0"/>
              <a:t>Use the copy output to create multiple </a:t>
            </a:r>
            <a:r>
              <a:rPr lang="en-US" dirty="0"/>
              <a:t>end </a:t>
            </a:r>
            <a:r>
              <a:rPr lang="en-US" dirty="0" smtClean="0"/>
              <a:t>nodes</a:t>
            </a:r>
            <a:endParaRPr lang="en-US" dirty="0"/>
          </a:p>
        </p:txBody>
      </p:sp>
    </p:spTree>
    <p:extLst>
      <p:ext uri="{BB962C8B-B14F-4D97-AF65-F5344CB8AC3E}">
        <p14:creationId xmlns:p14="http://schemas.microsoft.com/office/powerpoint/2010/main" val="804880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53</a:t>
            </a:fld>
            <a:endParaRPr lang="en-US"/>
          </a:p>
        </p:txBody>
      </p:sp>
      <p:sp>
        <p:nvSpPr>
          <p:cNvPr id="4" name="TextBox 3"/>
          <p:cNvSpPr txBox="1"/>
          <p:nvPr/>
        </p:nvSpPr>
        <p:spPr>
          <a:xfrm>
            <a:off x="254000" y="1158068"/>
            <a:ext cx="4167124"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Region</a:t>
            </a:r>
          </a:p>
          <a:p>
            <a:pPr marL="285750" indent="-285750">
              <a:buFont typeface="Arial" panose="020B0604020202020204" pitchFamily="34" charset="0"/>
              <a:buChar char="•"/>
            </a:pPr>
            <a:r>
              <a:rPr lang="en-US" dirty="0" smtClean="0"/>
              <a:t>Remove</a:t>
            </a:r>
            <a:endParaRPr lang="en-US" dirty="0"/>
          </a:p>
        </p:txBody>
      </p:sp>
    </p:spTree>
    <p:extLst>
      <p:ext uri="{BB962C8B-B14F-4D97-AF65-F5344CB8AC3E}">
        <p14:creationId xmlns:p14="http://schemas.microsoft.com/office/powerpoint/2010/main" val="3118441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Region</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54</a:t>
            </a:fld>
            <a:endParaRPr lang="en-US"/>
          </a:p>
        </p:txBody>
      </p:sp>
      <p:pic>
        <p:nvPicPr>
          <p:cNvPr id="7" name="Picture 6"/>
          <p:cNvPicPr>
            <a:picLocks noChangeAspect="1"/>
          </p:cNvPicPr>
          <p:nvPr/>
        </p:nvPicPr>
        <p:blipFill>
          <a:blip r:embed="rId2"/>
          <a:stretch>
            <a:fillRect/>
          </a:stretch>
        </p:blipFill>
        <p:spPr>
          <a:xfrm>
            <a:off x="349982" y="4237616"/>
            <a:ext cx="2937875" cy="2203079"/>
          </a:xfrm>
          <a:prstGeom prst="rect">
            <a:avLst/>
          </a:prstGeom>
        </p:spPr>
      </p:pic>
      <p:pic>
        <p:nvPicPr>
          <p:cNvPr id="8" name="Picture 7"/>
          <p:cNvPicPr>
            <a:picLocks noChangeAspect="1"/>
          </p:cNvPicPr>
          <p:nvPr/>
        </p:nvPicPr>
        <p:blipFill>
          <a:blip r:embed="rId3"/>
          <a:stretch>
            <a:fillRect/>
          </a:stretch>
        </p:blipFill>
        <p:spPr>
          <a:xfrm>
            <a:off x="349982" y="1894487"/>
            <a:ext cx="2937875" cy="2203406"/>
          </a:xfrm>
          <a:prstGeom prst="rect">
            <a:avLst/>
          </a:prstGeom>
        </p:spPr>
      </p:pic>
      <p:pic>
        <p:nvPicPr>
          <p:cNvPr id="28" name="Picture 27"/>
          <p:cNvPicPr>
            <a:picLocks noChangeAspect="1"/>
          </p:cNvPicPr>
          <p:nvPr/>
        </p:nvPicPr>
        <p:blipFill>
          <a:blip r:embed="rId4"/>
          <a:stretch>
            <a:fillRect/>
          </a:stretch>
        </p:blipFill>
        <p:spPr>
          <a:xfrm>
            <a:off x="4610100" y="831125"/>
            <a:ext cx="3268205" cy="5417425"/>
          </a:xfrm>
          <a:prstGeom prst="rect">
            <a:avLst/>
          </a:prstGeom>
        </p:spPr>
      </p:pic>
    </p:spTree>
    <p:extLst>
      <p:ext uri="{BB962C8B-B14F-4D97-AF65-F5344CB8AC3E}">
        <p14:creationId xmlns:p14="http://schemas.microsoft.com/office/powerpoint/2010/main" val="4229694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Remove</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55</a:t>
            </a:fld>
            <a:endParaRPr lang="en-US"/>
          </a:p>
        </p:txBody>
      </p:sp>
      <p:pic>
        <p:nvPicPr>
          <p:cNvPr id="9" name="Picture 8"/>
          <p:cNvPicPr>
            <a:picLocks noChangeAspect="1"/>
          </p:cNvPicPr>
          <p:nvPr/>
        </p:nvPicPr>
        <p:blipFill rotWithShape="1">
          <a:blip r:embed="rId2"/>
          <a:srcRect r="23037" b="19048"/>
          <a:stretch/>
        </p:blipFill>
        <p:spPr>
          <a:xfrm>
            <a:off x="333123" y="1014598"/>
            <a:ext cx="3166322" cy="2688769"/>
          </a:xfrm>
          <a:prstGeom prst="rect">
            <a:avLst/>
          </a:prstGeom>
        </p:spPr>
      </p:pic>
      <p:pic>
        <p:nvPicPr>
          <p:cNvPr id="10" name="Picture 9"/>
          <p:cNvPicPr>
            <a:picLocks noChangeAspect="1"/>
          </p:cNvPicPr>
          <p:nvPr/>
        </p:nvPicPr>
        <p:blipFill>
          <a:blip r:embed="rId3"/>
          <a:stretch>
            <a:fillRect/>
          </a:stretch>
        </p:blipFill>
        <p:spPr>
          <a:xfrm>
            <a:off x="534572" y="2301289"/>
            <a:ext cx="3091342" cy="2112876"/>
          </a:xfrm>
          <a:prstGeom prst="rect">
            <a:avLst/>
          </a:prstGeom>
        </p:spPr>
      </p:pic>
      <p:sp>
        <p:nvSpPr>
          <p:cNvPr id="11" name="Rectangle 10"/>
          <p:cNvSpPr/>
          <p:nvPr/>
        </p:nvSpPr>
        <p:spPr bwMode="auto">
          <a:xfrm>
            <a:off x="1029697" y="1319421"/>
            <a:ext cx="1236692" cy="1062369"/>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12" name="Rectangle 11"/>
          <p:cNvSpPr/>
          <p:nvPr/>
        </p:nvSpPr>
        <p:spPr bwMode="auto">
          <a:xfrm>
            <a:off x="1168150" y="2729144"/>
            <a:ext cx="1304146" cy="1153555"/>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26" name="TextBox 25"/>
          <p:cNvSpPr txBox="1"/>
          <p:nvPr/>
        </p:nvSpPr>
        <p:spPr>
          <a:xfrm>
            <a:off x="3625914" y="1372283"/>
            <a:ext cx="1171239" cy="369332"/>
          </a:xfrm>
          <a:prstGeom prst="rect">
            <a:avLst/>
          </a:prstGeom>
          <a:noFill/>
        </p:spPr>
        <p:txBody>
          <a:bodyPr wrap="square" rtlCol="0">
            <a:spAutoFit/>
          </a:bodyPr>
          <a:lstStyle/>
          <a:p>
            <a:r>
              <a:rPr lang="en-US" dirty="0" smtClean="0"/>
              <a:t>before</a:t>
            </a:r>
            <a:endParaRPr lang="en-US" dirty="0"/>
          </a:p>
        </p:txBody>
      </p:sp>
      <p:sp>
        <p:nvSpPr>
          <p:cNvPr id="27" name="TextBox 26"/>
          <p:cNvSpPr txBox="1"/>
          <p:nvPr/>
        </p:nvSpPr>
        <p:spPr>
          <a:xfrm>
            <a:off x="3625914" y="2900963"/>
            <a:ext cx="1171239" cy="369332"/>
          </a:xfrm>
          <a:prstGeom prst="rect">
            <a:avLst/>
          </a:prstGeom>
          <a:noFill/>
        </p:spPr>
        <p:txBody>
          <a:bodyPr wrap="square" rtlCol="0">
            <a:spAutoFit/>
          </a:bodyPr>
          <a:lstStyle/>
          <a:p>
            <a:r>
              <a:rPr lang="en-US" dirty="0" smtClean="0"/>
              <a:t>after</a:t>
            </a:r>
            <a:endParaRPr lang="en-US" dirty="0"/>
          </a:p>
        </p:txBody>
      </p:sp>
      <p:sp>
        <p:nvSpPr>
          <p:cNvPr id="4" name="TextBox 3"/>
          <p:cNvSpPr txBox="1"/>
          <p:nvPr/>
        </p:nvSpPr>
        <p:spPr>
          <a:xfrm>
            <a:off x="5201014" y="1258028"/>
            <a:ext cx="3257186" cy="923330"/>
          </a:xfrm>
          <a:prstGeom prst="rect">
            <a:avLst/>
          </a:prstGeom>
          <a:noFill/>
        </p:spPr>
        <p:txBody>
          <a:bodyPr wrap="square" rtlCol="0">
            <a:spAutoFit/>
          </a:bodyPr>
          <a:lstStyle/>
          <a:p>
            <a:r>
              <a:rPr lang="en-US" dirty="0" smtClean="0"/>
              <a:t>Used for refining edges of added pixels or completely deleting pixels</a:t>
            </a:r>
            <a:endParaRPr lang="en-US" dirty="0"/>
          </a:p>
        </p:txBody>
      </p:sp>
    </p:spTree>
    <p:extLst>
      <p:ext uri="{BB962C8B-B14F-4D97-AF65-F5344CB8AC3E}">
        <p14:creationId xmlns:p14="http://schemas.microsoft.com/office/powerpoint/2010/main" val="3929968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56</a:t>
            </a:fld>
            <a:endParaRPr lang="en-US"/>
          </a:p>
        </p:txBody>
      </p:sp>
      <p:sp>
        <p:nvSpPr>
          <p:cNvPr id="4" name="TextBox 3"/>
          <p:cNvSpPr txBox="1"/>
          <p:nvPr/>
        </p:nvSpPr>
        <p:spPr>
          <a:xfrm>
            <a:off x="237744" y="1074420"/>
            <a:ext cx="7996428"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Resize</a:t>
            </a:r>
          </a:p>
          <a:p>
            <a:pPr marL="285750" indent="-285750">
              <a:buFont typeface="Arial" panose="020B0604020202020204" pitchFamily="34" charset="0"/>
              <a:buChar char="•"/>
            </a:pPr>
            <a:r>
              <a:rPr lang="en-US" dirty="0" smtClean="0"/>
              <a:t>Remove</a:t>
            </a:r>
          </a:p>
          <a:p>
            <a:pPr marL="285750" indent="-285750">
              <a:buFont typeface="Arial" panose="020B0604020202020204" pitchFamily="34" charset="0"/>
              <a:buChar char="•"/>
            </a:pPr>
            <a:r>
              <a:rPr lang="en-US" dirty="0" smtClean="0"/>
              <a:t>Rotate</a:t>
            </a:r>
          </a:p>
          <a:p>
            <a:pPr marL="285750" indent="-285750">
              <a:buFont typeface="Arial" panose="020B0604020202020204" pitchFamily="34" charset="0"/>
              <a:buChar char="•"/>
            </a:pPr>
            <a:r>
              <a:rPr lang="en-US" dirty="0" err="1" smtClean="0"/>
              <a:t>SeamCarving</a:t>
            </a:r>
            <a:endParaRPr lang="en-US" dirty="0" smtClean="0"/>
          </a:p>
          <a:p>
            <a:pPr marL="285750" indent="-285750">
              <a:buFont typeface="Arial" panose="020B0604020202020204" pitchFamily="34" charset="0"/>
              <a:buChar char="•"/>
            </a:pPr>
            <a:r>
              <a:rPr lang="en-US" dirty="0" err="1" smtClean="0"/>
              <a:t>ImageInterpolation</a:t>
            </a:r>
            <a:endParaRPr lang="en-US" dirty="0" smtClean="0"/>
          </a:p>
          <a:p>
            <a:pPr marL="285750" indent="-285750">
              <a:buFont typeface="Arial" panose="020B0604020202020204" pitchFamily="34" charset="0"/>
              <a:buChar char="•"/>
            </a:pPr>
            <a:r>
              <a:rPr lang="en-US" dirty="0" smtClean="0"/>
              <a:t>Shear</a:t>
            </a:r>
          </a:p>
          <a:p>
            <a:pPr marL="285750" indent="-285750">
              <a:buFont typeface="Arial" panose="020B0604020202020204" pitchFamily="34" charset="0"/>
              <a:buChar char="•"/>
            </a:pPr>
            <a:r>
              <a:rPr lang="en-US" dirty="0" smtClean="0"/>
              <a:t>Warp</a:t>
            </a:r>
          </a:p>
          <a:p>
            <a:pPr marL="285750" indent="-285750">
              <a:buFont typeface="Arial" panose="020B0604020202020204" pitchFamily="34" charset="0"/>
              <a:buChar char="•"/>
            </a:pPr>
            <a:r>
              <a:rPr lang="en-US" dirty="0" err="1" smtClean="0"/>
              <a:t>ContentAwareScale</a:t>
            </a:r>
            <a:endParaRPr lang="en-US" dirty="0" smtClean="0"/>
          </a:p>
          <a:p>
            <a:pPr marL="285750" indent="-285750">
              <a:buFont typeface="Arial" panose="020B0604020202020204" pitchFamily="34" charset="0"/>
              <a:buChar char="•"/>
            </a:pPr>
            <a:r>
              <a:rPr lang="en-US" dirty="0" smtClean="0"/>
              <a:t>Distort</a:t>
            </a:r>
          </a:p>
          <a:p>
            <a:pPr marL="285750" indent="-285750">
              <a:buFont typeface="Arial" panose="020B0604020202020204" pitchFamily="34" charset="0"/>
              <a:buChar char="•"/>
            </a:pPr>
            <a:r>
              <a:rPr lang="en-US" dirty="0" smtClean="0"/>
              <a:t>Crop</a:t>
            </a:r>
          </a:p>
          <a:p>
            <a:pPr marL="285750" indent="-285750">
              <a:buFont typeface="Arial" panose="020B0604020202020204" pitchFamily="34" charset="0"/>
              <a:buChar char="•"/>
            </a:pPr>
            <a:r>
              <a:rPr lang="en-US" dirty="0" smtClean="0"/>
              <a:t>Skew</a:t>
            </a:r>
          </a:p>
          <a:p>
            <a:pPr marL="285750" indent="-285750">
              <a:buFont typeface="Arial" panose="020B0604020202020204" pitchFamily="34" charset="0"/>
              <a:buChar char="•"/>
            </a:pPr>
            <a:r>
              <a:rPr lang="en-US" dirty="0" smtClean="0"/>
              <a:t>Flip</a:t>
            </a:r>
          </a:p>
          <a:p>
            <a:pPr marL="285750" indent="-285750">
              <a:buFont typeface="Arial" panose="020B0604020202020204" pitchFamily="34" charset="0"/>
              <a:buChar char="•"/>
            </a:pPr>
            <a:r>
              <a:rPr lang="en-US" dirty="0" smtClean="0"/>
              <a:t>Affine</a:t>
            </a:r>
            <a:endParaRPr lang="en-US" dirty="0"/>
          </a:p>
        </p:txBody>
      </p:sp>
    </p:spTree>
    <p:extLst>
      <p:ext uri="{BB962C8B-B14F-4D97-AF65-F5344CB8AC3E}">
        <p14:creationId xmlns:p14="http://schemas.microsoft.com/office/powerpoint/2010/main" val="1738684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AntiForensic</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6</a:t>
            </a:fld>
            <a:endParaRPr lang="en-US"/>
          </a:p>
        </p:txBody>
      </p:sp>
      <p:sp>
        <p:nvSpPr>
          <p:cNvPr id="4" name="TextBox 3"/>
          <p:cNvSpPr txBox="1"/>
          <p:nvPr/>
        </p:nvSpPr>
        <p:spPr>
          <a:xfrm>
            <a:off x="499241" y="1224455"/>
            <a:ext cx="8397766" cy="341632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AntiForensicCopyExif</a:t>
            </a:r>
            <a:endParaRPr lang="en-US" dirty="0" smtClean="0"/>
          </a:p>
          <a:p>
            <a:pPr marL="285750" indent="-285750">
              <a:buFont typeface="Arial" panose="020B0604020202020204" pitchFamily="34" charset="0"/>
              <a:buChar char="•"/>
            </a:pPr>
            <a:r>
              <a:rPr lang="en-US" dirty="0" err="1" smtClean="0"/>
              <a:t>AddCamFingerprintAveragePRNUFromSet</a:t>
            </a:r>
            <a:endParaRPr lang="en-US" dirty="0" smtClean="0"/>
          </a:p>
          <a:p>
            <a:pPr marL="285750" indent="-285750">
              <a:buFont typeface="Arial" panose="020B0604020202020204" pitchFamily="34" charset="0"/>
              <a:buChar char="•"/>
            </a:pPr>
            <a:r>
              <a:rPr lang="en-US" dirty="0" err="1" smtClean="0"/>
              <a:t>AberrationCorrection</a:t>
            </a:r>
            <a:endParaRPr lang="en-US" dirty="0" smtClean="0"/>
          </a:p>
          <a:p>
            <a:pPr marL="285750" indent="-285750">
              <a:buFont typeface="Arial" panose="020B0604020202020204" pitchFamily="34" charset="0"/>
              <a:buChar char="•"/>
            </a:pPr>
            <a:r>
              <a:rPr lang="en-US" dirty="0" err="1" smtClean="0"/>
              <a:t>LensDistortion</a:t>
            </a:r>
            <a:endParaRPr lang="en-US" dirty="0" smtClean="0"/>
          </a:p>
          <a:p>
            <a:pPr marL="285750" indent="-285750">
              <a:buFont typeface="Arial" panose="020B0604020202020204" pitchFamily="34" charset="0"/>
              <a:buChar char="•"/>
            </a:pPr>
            <a:r>
              <a:rPr lang="en-US" dirty="0" err="1" smtClean="0"/>
              <a:t>AntiForensicEditExif</a:t>
            </a:r>
            <a:endParaRPr lang="en-US" dirty="0" smtClean="0"/>
          </a:p>
          <a:p>
            <a:pPr marL="285750" indent="-285750">
              <a:buFont typeface="Arial" panose="020B0604020202020204" pitchFamily="34" charset="0"/>
              <a:buChar char="•"/>
            </a:pPr>
            <a:r>
              <a:rPr lang="en-US" dirty="0" err="1" smtClean="0"/>
              <a:t>AntiForensicJPGCompression</a:t>
            </a:r>
            <a:endParaRPr lang="en-US" dirty="0" smtClean="0"/>
          </a:p>
          <a:p>
            <a:pPr marL="285750" indent="-285750">
              <a:buFont typeface="Arial" panose="020B0604020202020204" pitchFamily="34" charset="0"/>
              <a:buChar char="•"/>
            </a:pPr>
            <a:r>
              <a:rPr lang="en-US" dirty="0" err="1" smtClean="0"/>
              <a:t>RemoveCameraFingerprintPRNU</a:t>
            </a:r>
            <a:endParaRPr lang="en-US" dirty="0" smtClean="0"/>
          </a:p>
          <a:p>
            <a:pPr marL="285750" indent="-285750">
              <a:buFont typeface="Arial" panose="020B0604020202020204" pitchFamily="34" charset="0"/>
              <a:buChar char="•"/>
            </a:pPr>
            <a:r>
              <a:rPr lang="en-US" dirty="0" err="1" smtClean="0"/>
              <a:t>AntiForensicExifQuantizationTable</a:t>
            </a:r>
            <a:endParaRPr lang="en-US" dirty="0" smtClean="0"/>
          </a:p>
          <a:p>
            <a:pPr marL="285750" indent="-285750">
              <a:buFont typeface="Arial" panose="020B0604020202020204" pitchFamily="34" charset="0"/>
              <a:buChar char="•"/>
            </a:pPr>
            <a:r>
              <a:rPr lang="en-US" dirty="0" err="1" smtClean="0"/>
              <a:t>AntiForensicDither</a:t>
            </a:r>
            <a:endParaRPr lang="en-US" dirty="0" smtClean="0"/>
          </a:p>
          <a:p>
            <a:pPr marL="285750" indent="-285750">
              <a:buFont typeface="Arial" panose="020B0604020202020204" pitchFamily="34" charset="0"/>
              <a:buChar char="•"/>
            </a:pPr>
            <a:r>
              <a:rPr lang="en-US" dirty="0" err="1" smtClean="0"/>
              <a:t>CFACorrection</a:t>
            </a:r>
            <a:endParaRPr lang="en-US" dirty="0" smtClean="0"/>
          </a:p>
          <a:p>
            <a:pPr marL="285750" indent="-285750">
              <a:buFont typeface="Arial" panose="020B0604020202020204" pitchFamily="34" charset="0"/>
              <a:buChar char="•"/>
            </a:pPr>
            <a:r>
              <a:rPr lang="en-US" dirty="0" err="1" smtClean="0"/>
              <a:t>RemoveCamFingerprintPRNUFromSet</a:t>
            </a:r>
            <a:endParaRPr lang="en-US" dirty="0" smtClean="0"/>
          </a:p>
          <a:p>
            <a:pPr marL="285750" indent="-285750">
              <a:buFont typeface="Arial" panose="020B0604020202020204" pitchFamily="34" charset="0"/>
              <a:buChar char="•"/>
            </a:pPr>
            <a:r>
              <a:rPr lang="en-US" dirty="0" err="1" smtClean="0"/>
              <a:t>AddCamFingerprintPRNU</a:t>
            </a:r>
            <a:endParaRPr lang="en-US" dirty="0"/>
          </a:p>
        </p:txBody>
      </p:sp>
    </p:spTree>
    <p:extLst>
      <p:ext uri="{BB962C8B-B14F-4D97-AF65-F5344CB8AC3E}">
        <p14:creationId xmlns:p14="http://schemas.microsoft.com/office/powerpoint/2010/main" val="423745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5057805" y="1228270"/>
            <a:ext cx="3400395" cy="369749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sng" strike="noStrike" cap="none" normalizeH="0" baseline="0" smtClean="0">
              <a:ln>
                <a:noFill/>
              </a:ln>
              <a:solidFill>
                <a:schemeClr val="tx1"/>
              </a:solidFill>
              <a:effectLst/>
              <a:latin typeface="Calibri" pitchFamily="34" charset="0"/>
            </a:endParaRPr>
          </a:p>
        </p:txBody>
      </p:sp>
      <p:sp>
        <p:nvSpPr>
          <p:cNvPr id="2" name="Title 1"/>
          <p:cNvSpPr>
            <a:spLocks noGrp="1"/>
          </p:cNvSpPr>
          <p:nvPr>
            <p:ph type="title"/>
          </p:nvPr>
        </p:nvSpPr>
        <p:spPr/>
        <p:txBody>
          <a:bodyPr/>
          <a:lstStyle/>
          <a:p>
            <a:r>
              <a:rPr lang="en-US" dirty="0" smtClean="0"/>
              <a:t>CGI</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7</a:t>
            </a:fld>
            <a:endParaRPr lang="en-US"/>
          </a:p>
        </p:txBody>
      </p:sp>
      <p:sp>
        <p:nvSpPr>
          <p:cNvPr id="4" name="TextBox 3"/>
          <p:cNvSpPr txBox="1"/>
          <p:nvPr/>
        </p:nvSpPr>
        <p:spPr>
          <a:xfrm>
            <a:off x="352044" y="1083564"/>
            <a:ext cx="8444484"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Artificial Lighting</a:t>
            </a:r>
          </a:p>
          <a:p>
            <a:pPr marL="285750" indent="-285750">
              <a:buFont typeface="Arial" panose="020B0604020202020204" pitchFamily="34" charset="0"/>
              <a:buChar char="•"/>
            </a:pPr>
            <a:r>
              <a:rPr lang="en-US" dirty="0" err="1" smtClean="0"/>
              <a:t>OverlayObject</a:t>
            </a:r>
            <a:endParaRPr lang="en-US" dirty="0" smtClean="0"/>
          </a:p>
          <a:p>
            <a:pPr marL="285750" indent="-285750">
              <a:buFont typeface="Arial" panose="020B0604020202020204" pitchFamily="34" charset="0"/>
              <a:buChar char="•"/>
            </a:pPr>
            <a:r>
              <a:rPr lang="en-US" dirty="0" err="1" smtClean="0"/>
              <a:t>DigitalPenDraw</a:t>
            </a:r>
            <a:endParaRPr lang="en-US" dirty="0" smtClean="0"/>
          </a:p>
          <a:p>
            <a:pPr marL="285750" indent="-285750">
              <a:buFont typeface="Arial" panose="020B0604020202020204" pitchFamily="34" charset="0"/>
              <a:buChar char="•"/>
            </a:pPr>
            <a:r>
              <a:rPr lang="en-US" dirty="0" smtClean="0"/>
              <a:t>Handwriting</a:t>
            </a:r>
          </a:p>
          <a:p>
            <a:pPr marL="285750" indent="-285750">
              <a:buFont typeface="Arial" panose="020B0604020202020204" pitchFamily="34" charset="0"/>
              <a:buChar char="•"/>
            </a:pPr>
            <a:r>
              <a:rPr lang="en-US" dirty="0" err="1" smtClean="0"/>
              <a:t>ObjectCGI</a:t>
            </a:r>
            <a:endParaRPr lang="en-US" dirty="0" smtClean="0"/>
          </a:p>
          <a:p>
            <a:pPr marL="285750" indent="-285750">
              <a:buFont typeface="Arial" panose="020B0604020202020204" pitchFamily="34" charset="0"/>
              <a:buChar char="•"/>
            </a:pPr>
            <a:r>
              <a:rPr lang="en-US" dirty="0" err="1" smtClean="0"/>
              <a:t>OverlayText</a:t>
            </a:r>
            <a:endParaRPr lang="en-US" dirty="0" smtClean="0"/>
          </a:p>
          <a:p>
            <a:pPr marL="285750" indent="-285750">
              <a:buFont typeface="Arial" panose="020B0604020202020204" pitchFamily="34" charset="0"/>
              <a:buChar char="•"/>
            </a:pPr>
            <a:r>
              <a:rPr lang="en-US" dirty="0" smtClean="0"/>
              <a:t>Gradient</a:t>
            </a:r>
          </a:p>
          <a:p>
            <a:pPr marL="285750" indent="-285750">
              <a:buFont typeface="Arial" panose="020B0604020202020204" pitchFamily="34" charset="0"/>
              <a:buChar char="•"/>
            </a:pPr>
            <a:r>
              <a:rPr lang="en-US" dirty="0" err="1" smtClean="0"/>
              <a:t>ArtificialReflection</a:t>
            </a:r>
            <a:endParaRPr lang="en-US" dirty="0" smtClean="0"/>
          </a:p>
          <a:p>
            <a:pPr marL="285750" indent="-285750">
              <a:buFont typeface="Arial" panose="020B0604020202020204" pitchFamily="34" charset="0"/>
              <a:buChar char="•"/>
            </a:pPr>
            <a:r>
              <a:rPr lang="en-US" dirty="0" err="1" smtClean="0"/>
              <a:t>ArtificalShadow</a:t>
            </a:r>
            <a:endParaRPr lang="en-US" dirty="0" smtClean="0"/>
          </a:p>
          <a:p>
            <a:pPr marL="285750" indent="-285750">
              <a:buFont typeface="Arial" panose="020B0604020202020204" pitchFamily="34" charset="0"/>
              <a:buChar char="•"/>
            </a:pPr>
            <a:r>
              <a:rPr lang="en-US" dirty="0" err="1" smtClean="0"/>
              <a:t>CGIFill</a:t>
            </a:r>
            <a:endParaRPr lang="en-US" dirty="0" smtClean="0"/>
          </a:p>
          <a:p>
            <a:pPr marL="285750" indent="-285750">
              <a:buFont typeface="Arial" panose="020B0604020202020204" pitchFamily="34" charset="0"/>
              <a:buChar char="•"/>
            </a:pPr>
            <a:endParaRPr lang="en-US" dirty="0" smtClean="0"/>
          </a:p>
        </p:txBody>
      </p:sp>
      <p:sp>
        <p:nvSpPr>
          <p:cNvPr id="9" name="TextBox 8"/>
          <p:cNvSpPr txBox="1"/>
          <p:nvPr/>
        </p:nvSpPr>
        <p:spPr>
          <a:xfrm>
            <a:off x="352044" y="3982815"/>
            <a:ext cx="4029824" cy="1477328"/>
          </a:xfrm>
          <a:prstGeom prst="rect">
            <a:avLst/>
          </a:prstGeom>
          <a:noFill/>
        </p:spPr>
        <p:txBody>
          <a:bodyPr wrap="square" rtlCol="0">
            <a:spAutoFit/>
          </a:bodyPr>
          <a:lstStyle/>
          <a:p>
            <a:r>
              <a:rPr lang="en-US" dirty="0" smtClean="0"/>
              <a:t>Use artificial reflection and artificial shadow whenever adding them in the image, if they are for a CGI object or not. This could include the drop shadow effect, etc.</a:t>
            </a:r>
            <a:endParaRPr lang="en-US" dirty="0"/>
          </a:p>
        </p:txBody>
      </p:sp>
      <p:pic>
        <p:nvPicPr>
          <p:cNvPr id="10" name="Picture 9"/>
          <p:cNvPicPr>
            <a:picLocks noChangeAspect="1"/>
          </p:cNvPicPr>
          <p:nvPr/>
        </p:nvPicPr>
        <p:blipFill>
          <a:blip r:embed="rId2"/>
          <a:stretch>
            <a:fillRect/>
          </a:stretch>
        </p:blipFill>
        <p:spPr>
          <a:xfrm>
            <a:off x="5113328" y="1435822"/>
            <a:ext cx="3289350" cy="2411743"/>
          </a:xfrm>
          <a:prstGeom prst="rect">
            <a:avLst/>
          </a:prstGeom>
        </p:spPr>
      </p:pic>
      <p:sp>
        <p:nvSpPr>
          <p:cNvPr id="11" name="TextBox 10"/>
          <p:cNvSpPr txBox="1"/>
          <p:nvPr/>
        </p:nvSpPr>
        <p:spPr>
          <a:xfrm>
            <a:off x="5067608" y="3847565"/>
            <a:ext cx="3229914" cy="923330"/>
          </a:xfrm>
          <a:prstGeom prst="rect">
            <a:avLst/>
          </a:prstGeom>
          <a:noFill/>
        </p:spPr>
        <p:txBody>
          <a:bodyPr wrap="square" rtlCol="0">
            <a:spAutoFit/>
          </a:bodyPr>
          <a:lstStyle/>
          <a:p>
            <a:r>
              <a:rPr lang="en-US" dirty="0" smtClean="0"/>
              <a:t>Do not forget to tag any appropriate links with the correct semantic group.</a:t>
            </a:r>
            <a:endParaRPr lang="en-US" dirty="0"/>
          </a:p>
        </p:txBody>
      </p:sp>
    </p:spTree>
    <p:extLst>
      <p:ext uri="{BB962C8B-B14F-4D97-AF65-F5344CB8AC3E}">
        <p14:creationId xmlns:p14="http://schemas.microsoft.com/office/powerpoint/2010/main" val="978988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ArtifactsCGI</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8</a:t>
            </a:fld>
            <a:endParaRPr lang="en-US"/>
          </a:p>
        </p:txBody>
      </p:sp>
      <p:sp>
        <p:nvSpPr>
          <p:cNvPr id="4" name="TextBox 3"/>
          <p:cNvSpPr txBox="1"/>
          <p:nvPr/>
        </p:nvSpPr>
        <p:spPr>
          <a:xfrm>
            <a:off x="352044" y="1083564"/>
            <a:ext cx="8444484"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ObjectCGI</a:t>
            </a:r>
            <a:endParaRPr lang="en-US" dirty="0" smtClean="0"/>
          </a:p>
          <a:p>
            <a:pPr marL="285750" indent="-285750">
              <a:buFont typeface="Arial" panose="020B0604020202020204" pitchFamily="34" charset="0"/>
              <a:buChar char="•"/>
            </a:pPr>
            <a:r>
              <a:rPr lang="en-US" dirty="0" err="1" smtClean="0"/>
              <a:t>ArtificialLighting</a:t>
            </a:r>
            <a:endParaRPr lang="en-US" dirty="0" smtClean="0"/>
          </a:p>
        </p:txBody>
      </p:sp>
      <p:pic>
        <p:nvPicPr>
          <p:cNvPr id="6" name="Picture 5"/>
          <p:cNvPicPr>
            <a:picLocks noChangeAspect="1"/>
          </p:cNvPicPr>
          <p:nvPr/>
        </p:nvPicPr>
        <p:blipFill>
          <a:blip r:embed="rId2"/>
          <a:stretch>
            <a:fillRect/>
          </a:stretch>
        </p:blipFill>
        <p:spPr>
          <a:xfrm>
            <a:off x="1048349" y="2193871"/>
            <a:ext cx="2750171" cy="365498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0100" y="2193870"/>
            <a:ext cx="2741242" cy="3654989"/>
          </a:xfrm>
          <a:prstGeom prst="rect">
            <a:avLst/>
          </a:prstGeom>
        </p:spPr>
      </p:pic>
    </p:spTree>
    <p:extLst>
      <p:ext uri="{BB962C8B-B14F-4D97-AF65-F5344CB8AC3E}">
        <p14:creationId xmlns:p14="http://schemas.microsoft.com/office/powerpoint/2010/main" val="301618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Lighting</a:t>
            </a:r>
            <a:endParaRPr lang="en-US" dirty="0"/>
          </a:p>
        </p:txBody>
      </p:sp>
      <p:sp>
        <p:nvSpPr>
          <p:cNvPr id="3" name="Slide Number Placeholder 2"/>
          <p:cNvSpPr>
            <a:spLocks noGrp="1"/>
          </p:cNvSpPr>
          <p:nvPr>
            <p:ph type="sldNum" sz="quarter" idx="12"/>
          </p:nvPr>
        </p:nvSpPr>
        <p:spPr/>
        <p:txBody>
          <a:bodyPr/>
          <a:lstStyle/>
          <a:p>
            <a:fld id="{0B6825B9-5EF3-4D61-85E6-7A556E07D9C3}" type="slidenum">
              <a:rPr lang="en-US" smtClean="0"/>
              <a:t>9</a:t>
            </a:fld>
            <a:endParaRPr lang="en-US"/>
          </a:p>
        </p:txBody>
      </p:sp>
      <p:sp>
        <p:nvSpPr>
          <p:cNvPr id="4" name="TextBox 3"/>
          <p:cNvSpPr txBox="1"/>
          <p:nvPr/>
        </p:nvSpPr>
        <p:spPr>
          <a:xfrm>
            <a:off x="352044" y="1083564"/>
            <a:ext cx="8444484"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ArtificialReflection</a:t>
            </a:r>
            <a:endParaRPr lang="en-US" dirty="0" smtClean="0"/>
          </a:p>
          <a:p>
            <a:pPr marL="285750" indent="-285750">
              <a:buFont typeface="Arial" panose="020B0604020202020204" pitchFamily="34" charset="0"/>
              <a:buChar char="•"/>
            </a:pPr>
            <a:r>
              <a:rPr lang="en-US" dirty="0" err="1" smtClean="0"/>
              <a:t>ArtificialShadow</a:t>
            </a:r>
            <a:endParaRPr lang="en-US" dirty="0" smtClean="0"/>
          </a:p>
          <a:p>
            <a:pPr marL="285750" indent="-285750">
              <a:buFont typeface="Arial" panose="020B0604020202020204" pitchFamily="34" charset="0"/>
              <a:buChar char="•"/>
            </a:pPr>
            <a:r>
              <a:rPr lang="en-US" dirty="0" err="1" smtClean="0"/>
              <a:t>ArtificialLighting</a:t>
            </a:r>
            <a:endParaRPr lang="en-US" dirty="0" smtClean="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67142" t="56726" r="7058" b="34737"/>
          <a:stretch/>
        </p:blipFill>
        <p:spPr>
          <a:xfrm>
            <a:off x="3891438" y="3626402"/>
            <a:ext cx="4270987" cy="2216922"/>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68771" t="57265" r="7051" b="34641"/>
          <a:stretch/>
        </p:blipFill>
        <p:spPr>
          <a:xfrm>
            <a:off x="3877925" y="1192551"/>
            <a:ext cx="4270987" cy="2288248"/>
          </a:xfrm>
          <a:prstGeom prst="rect">
            <a:avLst/>
          </a:prstGeom>
        </p:spPr>
      </p:pic>
      <p:cxnSp>
        <p:nvCxnSpPr>
          <p:cNvPr id="8" name="Straight Arrow Connector 7"/>
          <p:cNvCxnSpPr/>
          <p:nvPr/>
        </p:nvCxnSpPr>
        <p:spPr bwMode="auto">
          <a:xfrm flipV="1">
            <a:off x="2635093" y="1959429"/>
            <a:ext cx="2391855" cy="800056"/>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bwMode="auto">
          <a:xfrm flipV="1">
            <a:off x="2850555" y="4378993"/>
            <a:ext cx="2292757" cy="509001"/>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586312" y="2806351"/>
            <a:ext cx="2017235" cy="369332"/>
          </a:xfrm>
          <a:prstGeom prst="rect">
            <a:avLst/>
          </a:prstGeom>
          <a:noFill/>
        </p:spPr>
        <p:txBody>
          <a:bodyPr wrap="square" rtlCol="0">
            <a:spAutoFit/>
          </a:bodyPr>
          <a:lstStyle/>
          <a:p>
            <a:r>
              <a:rPr lang="en-US" dirty="0" smtClean="0"/>
              <a:t>Pasted object</a:t>
            </a:r>
            <a:endParaRPr lang="en-US" dirty="0"/>
          </a:p>
        </p:txBody>
      </p:sp>
      <p:sp>
        <p:nvSpPr>
          <p:cNvPr id="15" name="TextBox 14"/>
          <p:cNvSpPr txBox="1"/>
          <p:nvPr/>
        </p:nvSpPr>
        <p:spPr>
          <a:xfrm>
            <a:off x="831945" y="4959935"/>
            <a:ext cx="2539051" cy="369332"/>
          </a:xfrm>
          <a:prstGeom prst="rect">
            <a:avLst/>
          </a:prstGeom>
          <a:noFill/>
        </p:spPr>
        <p:txBody>
          <a:bodyPr wrap="square" rtlCol="0">
            <a:spAutoFit/>
          </a:bodyPr>
          <a:lstStyle/>
          <a:p>
            <a:r>
              <a:rPr lang="en-US" dirty="0" smtClean="0"/>
              <a:t>Artificial shadow added</a:t>
            </a:r>
            <a:endParaRPr lang="en-US" dirty="0"/>
          </a:p>
        </p:txBody>
      </p:sp>
    </p:spTree>
    <p:extLst>
      <p:ext uri="{BB962C8B-B14F-4D97-AF65-F5344CB8AC3E}">
        <p14:creationId xmlns:p14="http://schemas.microsoft.com/office/powerpoint/2010/main" val="417919268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40000"/>
            <a:lumOff val="60000"/>
          </a:schemeClr>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sng"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sng"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8727</TotalTime>
  <Words>1636</Words>
  <Application>Microsoft Office PowerPoint</Application>
  <PresentationFormat>On-screen Show (4:3)</PresentationFormat>
  <Paragraphs>430</Paragraphs>
  <Slides>56</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Arial</vt:lpstr>
      <vt:lpstr>Calibri</vt:lpstr>
      <vt:lpstr>Default Design</vt:lpstr>
      <vt:lpstr>PowerPoint Presentation</vt:lpstr>
      <vt:lpstr>Introduction</vt:lpstr>
      <vt:lpstr>Operation Groups</vt:lpstr>
      <vt:lpstr>Additional Effects</vt:lpstr>
      <vt:lpstr>Mosaic</vt:lpstr>
      <vt:lpstr>AntiForensic</vt:lpstr>
      <vt:lpstr>CGI</vt:lpstr>
      <vt:lpstr>ArtifactsCGI</vt:lpstr>
      <vt:lpstr>Add Lighting</vt:lpstr>
      <vt:lpstr>gradient</vt:lpstr>
      <vt:lpstr>CGI</vt:lpstr>
      <vt:lpstr>CGI</vt:lpstr>
      <vt:lpstr>pattern</vt:lpstr>
      <vt:lpstr>CGIFill</vt:lpstr>
      <vt:lpstr>Color</vt:lpstr>
      <vt:lpstr>Vibrance </vt:lpstr>
      <vt:lpstr>Saturation</vt:lpstr>
      <vt:lpstr>hue</vt:lpstr>
      <vt:lpstr>Color Balance</vt:lpstr>
      <vt:lpstr>Interpolation</vt:lpstr>
      <vt:lpstr>Filter</vt:lpstr>
      <vt:lpstr>Sharpening</vt:lpstr>
      <vt:lpstr>Blur</vt:lpstr>
      <vt:lpstr>Smoothing and Median Filtering</vt:lpstr>
      <vt:lpstr>Add Noise</vt:lpstr>
      <vt:lpstr>Creation</vt:lpstr>
      <vt:lpstr>Intensity</vt:lpstr>
      <vt:lpstr>Levels &amp; Curves</vt:lpstr>
      <vt:lpstr>Levels &amp; Curves and Color</vt:lpstr>
      <vt:lpstr>Exposure</vt:lpstr>
      <vt:lpstr>Contrast</vt:lpstr>
      <vt:lpstr>Laundering</vt:lpstr>
      <vt:lpstr>Layer</vt:lpstr>
      <vt:lpstr>Output</vt:lpstr>
      <vt:lpstr>Paste</vt:lpstr>
      <vt:lpstr>Content aware fill</vt:lpstr>
      <vt:lpstr>Paste Splice Blend:  Workflow with a  donor image</vt:lpstr>
      <vt:lpstr>Journaling Cloning</vt:lpstr>
      <vt:lpstr>Workflow Overview</vt:lpstr>
      <vt:lpstr>Secondary Workflow</vt:lpstr>
      <vt:lpstr>Paste sampled -clone</vt:lpstr>
      <vt:lpstr>Paste splice -clone</vt:lpstr>
      <vt:lpstr>Summary for Journaling Semantic Clones</vt:lpstr>
      <vt:lpstr>PostProcessing</vt:lpstr>
      <vt:lpstr>Recapture</vt:lpstr>
      <vt:lpstr>Why do we do recapture?</vt:lpstr>
      <vt:lpstr>Types of Recapture </vt:lpstr>
      <vt:lpstr>Things to consider </vt:lpstr>
      <vt:lpstr>Manipulations Approved for After Recapture</vt:lpstr>
      <vt:lpstr>What to Record in the Journal</vt:lpstr>
      <vt:lpstr>What not to record in the Journal</vt:lpstr>
      <vt:lpstr>Remember</vt:lpstr>
      <vt:lpstr>Select</vt:lpstr>
      <vt:lpstr>Select Region</vt:lpstr>
      <vt:lpstr>Select Remove</vt:lpstr>
      <vt:lpstr>Transform</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Egan</dc:creator>
  <cp:lastModifiedBy>Emily Shriver</cp:lastModifiedBy>
  <cp:revision>184</cp:revision>
  <cp:lastPrinted>2017-04-03T17:41:43Z</cp:lastPrinted>
  <dcterms:created xsi:type="dcterms:W3CDTF">2017-02-24T17:48:43Z</dcterms:created>
  <dcterms:modified xsi:type="dcterms:W3CDTF">2017-06-05T15:56:01Z</dcterms:modified>
</cp:coreProperties>
</file>